
<file path=[Content_Types].xml><?xml version="1.0" encoding="utf-8"?>
<Types xmlns="http://schemas.openxmlformats.org/package/2006/content-types">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10"/>
  </p:notesMasterIdLst>
  <p:handoutMasterIdLst>
    <p:handoutMasterId r:id="rId11"/>
  </p:handoutMasterIdLst>
  <p:sldIdLst>
    <p:sldId id="888" r:id="rId2"/>
    <p:sldId id="781" r:id="rId3"/>
    <p:sldId id="900" r:id="rId4"/>
    <p:sldId id="920" r:id="rId5"/>
    <p:sldId id="921" r:id="rId6"/>
    <p:sldId id="892" r:id="rId7"/>
    <p:sldId id="889" r:id="rId8"/>
    <p:sldId id="893" r:id="rId9"/>
  </p:sldIdLst>
  <p:sldSz cx="10693400" cy="7561263"/>
  <p:notesSz cx="6797675" cy="9926638"/>
  <p:defaultTextStyle>
    <a:defPPr>
      <a:defRPr lang="en-US"/>
    </a:defPPr>
    <a:lvl1pPr marL="0" algn="l" defTabSz="1039683" rtl="0" eaLnBrk="1" latinLnBrk="0" hangingPunct="1">
      <a:defRPr sz="2100" kern="1200">
        <a:solidFill>
          <a:schemeClr val="tx1"/>
        </a:solidFill>
        <a:latin typeface="+mn-lt"/>
        <a:ea typeface="+mn-ea"/>
        <a:cs typeface="+mn-cs"/>
      </a:defRPr>
    </a:lvl1pPr>
    <a:lvl2pPr marL="519841" algn="l" defTabSz="1039683" rtl="0" eaLnBrk="1" latinLnBrk="0" hangingPunct="1">
      <a:defRPr sz="2100" kern="1200">
        <a:solidFill>
          <a:schemeClr val="tx1"/>
        </a:solidFill>
        <a:latin typeface="+mn-lt"/>
        <a:ea typeface="+mn-ea"/>
        <a:cs typeface="+mn-cs"/>
      </a:defRPr>
    </a:lvl2pPr>
    <a:lvl3pPr marL="1039683" algn="l" defTabSz="1039683" rtl="0" eaLnBrk="1" latinLnBrk="0" hangingPunct="1">
      <a:defRPr sz="2100" kern="1200">
        <a:solidFill>
          <a:schemeClr val="tx1"/>
        </a:solidFill>
        <a:latin typeface="+mn-lt"/>
        <a:ea typeface="+mn-ea"/>
        <a:cs typeface="+mn-cs"/>
      </a:defRPr>
    </a:lvl3pPr>
    <a:lvl4pPr marL="1559525" algn="l" defTabSz="1039683" rtl="0" eaLnBrk="1" latinLnBrk="0" hangingPunct="1">
      <a:defRPr sz="2100" kern="1200">
        <a:solidFill>
          <a:schemeClr val="tx1"/>
        </a:solidFill>
        <a:latin typeface="+mn-lt"/>
        <a:ea typeface="+mn-ea"/>
        <a:cs typeface="+mn-cs"/>
      </a:defRPr>
    </a:lvl4pPr>
    <a:lvl5pPr marL="2079367" algn="l" defTabSz="1039683" rtl="0" eaLnBrk="1" latinLnBrk="0" hangingPunct="1">
      <a:defRPr sz="2100" kern="1200">
        <a:solidFill>
          <a:schemeClr val="tx1"/>
        </a:solidFill>
        <a:latin typeface="+mn-lt"/>
        <a:ea typeface="+mn-ea"/>
        <a:cs typeface="+mn-cs"/>
      </a:defRPr>
    </a:lvl5pPr>
    <a:lvl6pPr marL="2599205" algn="l" defTabSz="1039683" rtl="0" eaLnBrk="1" latinLnBrk="0" hangingPunct="1">
      <a:defRPr sz="2100" kern="1200">
        <a:solidFill>
          <a:schemeClr val="tx1"/>
        </a:solidFill>
        <a:latin typeface="+mn-lt"/>
        <a:ea typeface="+mn-ea"/>
        <a:cs typeface="+mn-cs"/>
      </a:defRPr>
    </a:lvl6pPr>
    <a:lvl7pPr marL="3119048" algn="l" defTabSz="1039683" rtl="0" eaLnBrk="1" latinLnBrk="0" hangingPunct="1">
      <a:defRPr sz="2100" kern="1200">
        <a:solidFill>
          <a:schemeClr val="tx1"/>
        </a:solidFill>
        <a:latin typeface="+mn-lt"/>
        <a:ea typeface="+mn-ea"/>
        <a:cs typeface="+mn-cs"/>
      </a:defRPr>
    </a:lvl7pPr>
    <a:lvl8pPr marL="3638889" algn="l" defTabSz="1039683" rtl="0" eaLnBrk="1" latinLnBrk="0" hangingPunct="1">
      <a:defRPr sz="2100" kern="1200">
        <a:solidFill>
          <a:schemeClr val="tx1"/>
        </a:solidFill>
        <a:latin typeface="+mn-lt"/>
        <a:ea typeface="+mn-ea"/>
        <a:cs typeface="+mn-cs"/>
      </a:defRPr>
    </a:lvl8pPr>
    <a:lvl9pPr marL="4158728" algn="l" defTabSz="1039683"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5" userDrawn="1">
          <p15:clr>
            <a:srgbClr val="A4A3A4"/>
          </p15:clr>
        </p15:guide>
        <p15:guide id="3" pos="306" userDrawn="1">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guide id="3" orient="horz" pos="312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l Houghton" initials="CH" lastIdx="10" clrIdx="0"/>
  <p:cmAuthor id="1" name="SharonL" initials="S" lastIdx="7" clrIdx="1"/>
  <p:cmAuthor id="2" name="Colin Nash" initials="CLN"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737"/>
    <a:srgbClr val="BE4B48"/>
    <a:srgbClr val="F2DCDB"/>
    <a:srgbClr val="FF9900"/>
    <a:srgbClr val="232CE9"/>
    <a:srgbClr val="4C7F56"/>
    <a:srgbClr val="554D4F"/>
    <a:srgbClr val="385D8A"/>
    <a:srgbClr val="FFFFFF"/>
    <a:srgbClr val="B000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84" autoAdjust="0"/>
    <p:restoredTop sz="78291" autoAdjust="0"/>
  </p:normalViewPr>
  <p:slideViewPr>
    <p:cSldViewPr snapToGrid="0">
      <p:cViewPr varScale="1">
        <p:scale>
          <a:sx n="79" d="100"/>
          <a:sy n="79" d="100"/>
        </p:scale>
        <p:origin x="1008" y="67"/>
      </p:cViewPr>
      <p:guideLst>
        <p:guide orient="horz" pos="295"/>
        <p:guide pos="306"/>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52" d="100"/>
          <a:sy n="52" d="100"/>
        </p:scale>
        <p:origin x="-2922" y="-84"/>
      </p:cViewPr>
      <p:guideLst>
        <p:guide orient="horz" pos="3110"/>
        <p:guide pos="2141"/>
        <p:guide orient="horz"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60" cy="496332"/>
          </a:xfrm>
          <a:prstGeom prst="rect">
            <a:avLst/>
          </a:prstGeom>
        </p:spPr>
        <p:txBody>
          <a:bodyPr vert="horz" lIns="91811" tIns="45905" rIns="91811" bIns="45905" rtlCol="0"/>
          <a:lstStyle>
            <a:lvl1pPr algn="l">
              <a:defRPr sz="1200"/>
            </a:lvl1pPr>
          </a:lstStyle>
          <a:p>
            <a:endParaRPr lang="en-GB"/>
          </a:p>
        </p:txBody>
      </p:sp>
      <p:sp>
        <p:nvSpPr>
          <p:cNvPr id="3" name="Date Placeholder 2"/>
          <p:cNvSpPr>
            <a:spLocks noGrp="1"/>
          </p:cNvSpPr>
          <p:nvPr>
            <p:ph type="dt" sz="quarter" idx="1"/>
          </p:nvPr>
        </p:nvSpPr>
        <p:spPr>
          <a:xfrm>
            <a:off x="3850443" y="1"/>
            <a:ext cx="2945660" cy="496332"/>
          </a:xfrm>
          <a:prstGeom prst="rect">
            <a:avLst/>
          </a:prstGeom>
        </p:spPr>
        <p:txBody>
          <a:bodyPr vert="horz" lIns="91811" tIns="45905" rIns="91811" bIns="45905" rtlCol="0"/>
          <a:lstStyle>
            <a:lvl1pPr algn="r">
              <a:defRPr sz="1200"/>
            </a:lvl1pPr>
          </a:lstStyle>
          <a:p>
            <a:fld id="{EDD5F61B-A3F8-475D-9F80-78C3E48EACBC}" type="datetimeFigureOut">
              <a:rPr lang="en-GB" smtClean="0"/>
              <a:pPr/>
              <a:t>01/10/2018</a:t>
            </a:fld>
            <a:endParaRPr lang="en-GB"/>
          </a:p>
        </p:txBody>
      </p:sp>
      <p:sp>
        <p:nvSpPr>
          <p:cNvPr id="4" name="Footer Placeholder 3"/>
          <p:cNvSpPr>
            <a:spLocks noGrp="1"/>
          </p:cNvSpPr>
          <p:nvPr>
            <p:ph type="ftr" sz="quarter" idx="2"/>
          </p:nvPr>
        </p:nvSpPr>
        <p:spPr>
          <a:xfrm>
            <a:off x="1" y="9428584"/>
            <a:ext cx="2945660" cy="496332"/>
          </a:xfrm>
          <a:prstGeom prst="rect">
            <a:avLst/>
          </a:prstGeom>
        </p:spPr>
        <p:txBody>
          <a:bodyPr vert="horz" lIns="91811" tIns="45905" rIns="91811" bIns="45905"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60" cy="496332"/>
          </a:xfrm>
          <a:prstGeom prst="rect">
            <a:avLst/>
          </a:prstGeom>
        </p:spPr>
        <p:txBody>
          <a:bodyPr vert="horz" lIns="91811" tIns="45905" rIns="91811" bIns="45905" rtlCol="0" anchor="b"/>
          <a:lstStyle>
            <a:lvl1pPr algn="r">
              <a:defRPr sz="1200"/>
            </a:lvl1pPr>
          </a:lstStyle>
          <a:p>
            <a:fld id="{BE8351F8-5F5D-4F4F-A15C-2E5B4098A98F}" type="slidenum">
              <a:rPr lang="en-GB" smtClean="0"/>
              <a:pPr/>
              <a:t>‹#›</a:t>
            </a:fld>
            <a:endParaRPr lang="en-GB"/>
          </a:p>
        </p:txBody>
      </p:sp>
    </p:spTree>
    <p:extLst>
      <p:ext uri="{BB962C8B-B14F-4D97-AF65-F5344CB8AC3E}">
        <p14:creationId xmlns:p14="http://schemas.microsoft.com/office/powerpoint/2010/main" val="4179141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60" cy="496332"/>
          </a:xfrm>
          <a:prstGeom prst="rect">
            <a:avLst/>
          </a:prstGeom>
        </p:spPr>
        <p:txBody>
          <a:bodyPr vert="horz" lIns="91811" tIns="45905" rIns="91811" bIns="45905" rtlCol="0"/>
          <a:lstStyle>
            <a:lvl1pPr algn="l">
              <a:defRPr sz="1200"/>
            </a:lvl1pPr>
          </a:lstStyle>
          <a:p>
            <a:endParaRPr lang="en-GB"/>
          </a:p>
        </p:txBody>
      </p:sp>
      <p:sp>
        <p:nvSpPr>
          <p:cNvPr id="3" name="Date Placeholder 2"/>
          <p:cNvSpPr>
            <a:spLocks noGrp="1"/>
          </p:cNvSpPr>
          <p:nvPr>
            <p:ph type="dt" idx="1"/>
          </p:nvPr>
        </p:nvSpPr>
        <p:spPr>
          <a:xfrm>
            <a:off x="3850443" y="1"/>
            <a:ext cx="2945660" cy="496332"/>
          </a:xfrm>
          <a:prstGeom prst="rect">
            <a:avLst/>
          </a:prstGeom>
        </p:spPr>
        <p:txBody>
          <a:bodyPr vert="horz" lIns="91811" tIns="45905" rIns="91811" bIns="45905" rtlCol="0"/>
          <a:lstStyle>
            <a:lvl1pPr algn="r">
              <a:defRPr sz="1200"/>
            </a:lvl1pPr>
          </a:lstStyle>
          <a:p>
            <a:fld id="{0273B0A3-9E19-42F1-814D-4A0D1C9A691A}" type="datetimeFigureOut">
              <a:rPr lang="en-GB" smtClean="0"/>
              <a:pPr/>
              <a:t>01/10/2018</a:t>
            </a:fld>
            <a:endParaRPr lang="en-GB"/>
          </a:p>
        </p:txBody>
      </p:sp>
      <p:sp>
        <p:nvSpPr>
          <p:cNvPr id="4" name="Slide Image Placeholder 3"/>
          <p:cNvSpPr>
            <a:spLocks noGrp="1" noRot="1" noChangeAspect="1"/>
          </p:cNvSpPr>
          <p:nvPr>
            <p:ph type="sldImg" idx="2"/>
          </p:nvPr>
        </p:nvSpPr>
        <p:spPr>
          <a:xfrm>
            <a:off x="766763" y="744538"/>
            <a:ext cx="5264150" cy="3724275"/>
          </a:xfrm>
          <a:prstGeom prst="rect">
            <a:avLst/>
          </a:prstGeom>
          <a:noFill/>
          <a:ln w="12700">
            <a:solidFill>
              <a:prstClr val="black"/>
            </a:solidFill>
          </a:ln>
        </p:spPr>
        <p:txBody>
          <a:bodyPr vert="horz" lIns="91811" tIns="45905" rIns="91811" bIns="45905" rtlCol="0" anchor="ctr"/>
          <a:lstStyle/>
          <a:p>
            <a:endParaRPr lang="en-GB"/>
          </a:p>
        </p:txBody>
      </p:sp>
      <p:sp>
        <p:nvSpPr>
          <p:cNvPr id="5" name="Notes Placeholder 4"/>
          <p:cNvSpPr>
            <a:spLocks noGrp="1"/>
          </p:cNvSpPr>
          <p:nvPr>
            <p:ph type="body" sz="quarter" idx="3"/>
          </p:nvPr>
        </p:nvSpPr>
        <p:spPr>
          <a:xfrm>
            <a:off x="679768" y="4715155"/>
            <a:ext cx="5438140" cy="4466988"/>
          </a:xfrm>
          <a:prstGeom prst="rect">
            <a:avLst/>
          </a:prstGeom>
        </p:spPr>
        <p:txBody>
          <a:bodyPr vert="horz" lIns="91811" tIns="45905" rIns="91811" bIns="4590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60" cy="496332"/>
          </a:xfrm>
          <a:prstGeom prst="rect">
            <a:avLst/>
          </a:prstGeom>
        </p:spPr>
        <p:txBody>
          <a:bodyPr vert="horz" lIns="91811" tIns="45905" rIns="91811" bIns="45905"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60" cy="496332"/>
          </a:xfrm>
          <a:prstGeom prst="rect">
            <a:avLst/>
          </a:prstGeom>
        </p:spPr>
        <p:txBody>
          <a:bodyPr vert="horz" lIns="91811" tIns="45905" rIns="91811" bIns="45905" rtlCol="0" anchor="b"/>
          <a:lstStyle>
            <a:lvl1pPr algn="r">
              <a:defRPr sz="1200"/>
            </a:lvl1pPr>
          </a:lstStyle>
          <a:p>
            <a:fld id="{5FDF6280-6EFB-48D2-ABE8-DC2653BC6DE7}" type="slidenum">
              <a:rPr lang="en-GB" smtClean="0"/>
              <a:pPr/>
              <a:t>‹#›</a:t>
            </a:fld>
            <a:endParaRPr lang="en-GB"/>
          </a:p>
        </p:txBody>
      </p:sp>
    </p:spTree>
    <p:extLst>
      <p:ext uri="{BB962C8B-B14F-4D97-AF65-F5344CB8AC3E}">
        <p14:creationId xmlns:p14="http://schemas.microsoft.com/office/powerpoint/2010/main" val="201787604"/>
      </p:ext>
    </p:extLst>
  </p:cSld>
  <p:clrMap bg1="lt1" tx1="dk1" bg2="lt2" tx2="dk2" accent1="accent1" accent2="accent2" accent3="accent3" accent4="accent4" accent5="accent5" accent6="accent6" hlink="hlink" folHlink="folHlink"/>
  <p:notesStyle>
    <a:lvl1pPr marL="0" algn="l" defTabSz="1039683" rtl="0" eaLnBrk="1" latinLnBrk="0" hangingPunct="1">
      <a:defRPr sz="1400" kern="1200">
        <a:solidFill>
          <a:schemeClr val="tx1"/>
        </a:solidFill>
        <a:latin typeface="+mn-lt"/>
        <a:ea typeface="+mn-ea"/>
        <a:cs typeface="+mn-cs"/>
      </a:defRPr>
    </a:lvl1pPr>
    <a:lvl2pPr marL="519841" algn="l" defTabSz="1039683" rtl="0" eaLnBrk="1" latinLnBrk="0" hangingPunct="1">
      <a:defRPr sz="1400" kern="1200">
        <a:solidFill>
          <a:schemeClr val="tx1"/>
        </a:solidFill>
        <a:latin typeface="+mn-lt"/>
        <a:ea typeface="+mn-ea"/>
        <a:cs typeface="+mn-cs"/>
      </a:defRPr>
    </a:lvl2pPr>
    <a:lvl3pPr marL="1039683" algn="l" defTabSz="1039683" rtl="0" eaLnBrk="1" latinLnBrk="0" hangingPunct="1">
      <a:defRPr sz="1400" kern="1200">
        <a:solidFill>
          <a:schemeClr val="tx1"/>
        </a:solidFill>
        <a:latin typeface="+mn-lt"/>
        <a:ea typeface="+mn-ea"/>
        <a:cs typeface="+mn-cs"/>
      </a:defRPr>
    </a:lvl3pPr>
    <a:lvl4pPr marL="1559525" algn="l" defTabSz="1039683" rtl="0" eaLnBrk="1" latinLnBrk="0" hangingPunct="1">
      <a:defRPr sz="1400" kern="1200">
        <a:solidFill>
          <a:schemeClr val="tx1"/>
        </a:solidFill>
        <a:latin typeface="+mn-lt"/>
        <a:ea typeface="+mn-ea"/>
        <a:cs typeface="+mn-cs"/>
      </a:defRPr>
    </a:lvl4pPr>
    <a:lvl5pPr marL="2079367" algn="l" defTabSz="1039683" rtl="0" eaLnBrk="1" latinLnBrk="0" hangingPunct="1">
      <a:defRPr sz="1400" kern="1200">
        <a:solidFill>
          <a:schemeClr val="tx1"/>
        </a:solidFill>
        <a:latin typeface="+mn-lt"/>
        <a:ea typeface="+mn-ea"/>
        <a:cs typeface="+mn-cs"/>
      </a:defRPr>
    </a:lvl5pPr>
    <a:lvl6pPr marL="2599205" algn="l" defTabSz="1039683" rtl="0" eaLnBrk="1" latinLnBrk="0" hangingPunct="1">
      <a:defRPr sz="1400" kern="1200">
        <a:solidFill>
          <a:schemeClr val="tx1"/>
        </a:solidFill>
        <a:latin typeface="+mn-lt"/>
        <a:ea typeface="+mn-ea"/>
        <a:cs typeface="+mn-cs"/>
      </a:defRPr>
    </a:lvl6pPr>
    <a:lvl7pPr marL="3119048" algn="l" defTabSz="1039683" rtl="0" eaLnBrk="1" latinLnBrk="0" hangingPunct="1">
      <a:defRPr sz="1400" kern="1200">
        <a:solidFill>
          <a:schemeClr val="tx1"/>
        </a:solidFill>
        <a:latin typeface="+mn-lt"/>
        <a:ea typeface="+mn-ea"/>
        <a:cs typeface="+mn-cs"/>
      </a:defRPr>
    </a:lvl7pPr>
    <a:lvl8pPr marL="3638889" algn="l" defTabSz="1039683" rtl="0" eaLnBrk="1" latinLnBrk="0" hangingPunct="1">
      <a:defRPr sz="1400" kern="1200">
        <a:solidFill>
          <a:schemeClr val="tx1"/>
        </a:solidFill>
        <a:latin typeface="+mn-lt"/>
        <a:ea typeface="+mn-ea"/>
        <a:cs typeface="+mn-cs"/>
      </a:defRPr>
    </a:lvl8pPr>
    <a:lvl9pPr marL="4158728" algn="l" defTabSz="1039683"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DF6280-6EFB-48D2-ABE8-DC2653BC6DE7}" type="slidenum">
              <a:rPr lang="en-GB" smtClean="0"/>
              <a:pPr/>
              <a:t>1</a:t>
            </a:fld>
            <a:endParaRPr lang="en-GB"/>
          </a:p>
        </p:txBody>
      </p:sp>
    </p:spTree>
    <p:extLst>
      <p:ext uri="{BB962C8B-B14F-4D97-AF65-F5344CB8AC3E}">
        <p14:creationId xmlns:p14="http://schemas.microsoft.com/office/powerpoint/2010/main" val="987000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F6280-6EFB-48D2-ABE8-DC2653BC6DE7}" type="slidenum">
              <a:rPr lang="en-GB" smtClean="0"/>
              <a:pPr/>
              <a:t>2</a:t>
            </a:fld>
            <a:endParaRPr lang="en-GB"/>
          </a:p>
        </p:txBody>
      </p:sp>
    </p:spTree>
    <p:extLst>
      <p:ext uri="{BB962C8B-B14F-4D97-AF65-F5344CB8AC3E}">
        <p14:creationId xmlns:p14="http://schemas.microsoft.com/office/powerpoint/2010/main" val="1252240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Introduce the team </a:t>
            </a:r>
            <a:r>
              <a:rPr lang="mr-IN" sz="1200" dirty="0"/>
              <a:t>–</a:t>
            </a:r>
            <a:r>
              <a:rPr lang="en-GB" sz="1200" dirty="0"/>
              <a:t> I have worked with them all prior to Deep Secure.</a:t>
            </a:r>
          </a:p>
          <a:p>
            <a:endParaRPr lang="en-GB" sz="1200" dirty="0"/>
          </a:p>
          <a:p>
            <a:r>
              <a:rPr lang="en-GB" sz="1200" dirty="0"/>
              <a:t>Every now and again we have a really significant technology breakthrough in the world, and in December 2016 we think we made one at Deep Secure. We pioneered a technique to deliver absolute digital purity </a:t>
            </a:r>
            <a:r>
              <a:rPr lang="mr-IN" sz="1200" dirty="0"/>
              <a:t>–</a:t>
            </a:r>
            <a:r>
              <a:rPr lang="en-GB" sz="1200" dirty="0"/>
              <a:t> threat-free content every time. We worked out how we could simultaneously defeat - known, unknown (zero-day), and the undetectable - content threats.</a:t>
            </a:r>
          </a:p>
          <a:p>
            <a:endParaRPr lang="en-GB" sz="1200" dirty="0"/>
          </a:p>
          <a:p>
            <a:r>
              <a:rPr lang="en-GB" sz="1200" dirty="0"/>
              <a:t>Whilst we can all see the immediate significance in our field of cybersecurity, we think this is a foundational technology for all of the emerging mega-trends in the upcoming technology revolution such as AI/ML, autonomous systems, the multi-cloud economy, digital content, and IoT. </a:t>
            </a:r>
          </a:p>
          <a:p>
            <a:endParaRPr lang="en-GB" sz="1200" baseline="0" dirty="0"/>
          </a:p>
          <a:p>
            <a:r>
              <a:rPr lang="en-GB" sz="1200" baseline="0" dirty="0"/>
              <a:t>In cybersecurity we are already beginning to see a</a:t>
            </a:r>
            <a:r>
              <a:rPr lang="en-GB" sz="1200" dirty="0"/>
              <a:t> move </a:t>
            </a:r>
            <a:r>
              <a:rPr lang="en-GB" sz="1200" baseline="0" dirty="0"/>
              <a:t>in the strategic architectures. The failure of the Detectors and the overloading of the IT HDs and </a:t>
            </a:r>
            <a:r>
              <a:rPr lang="en-GB" sz="1200" baseline="0" dirty="0" err="1"/>
              <a:t>SoCs</a:t>
            </a:r>
            <a:r>
              <a:rPr lang="en-GB" sz="1200" baseline="0" dirty="0"/>
              <a:t>, has led to the evolution of the Isolators to help hold the threat at arms length,</a:t>
            </a:r>
            <a:r>
              <a:rPr lang="en-GB" sz="1200" dirty="0"/>
              <a:t> but the winners in our digitally transformed economy will those that can engage content head-on, and that’s where we come in </a:t>
            </a:r>
            <a:r>
              <a:rPr lang="mr-IN" sz="1200" dirty="0"/>
              <a:t>–</a:t>
            </a:r>
            <a:r>
              <a:rPr lang="en-GB" sz="1200" dirty="0"/>
              <a:t> we do the last mile of cybersecurity </a:t>
            </a:r>
            <a:r>
              <a:rPr lang="mr-IN" sz="1200" dirty="0"/>
              <a:t>–</a:t>
            </a:r>
            <a:r>
              <a:rPr lang="en-GB" sz="1200" dirty="0"/>
              <a:t> threat-free content every time.</a:t>
            </a:r>
            <a:endParaRPr lang="en-GB" sz="1200" baseline="0" dirty="0"/>
          </a:p>
          <a:p>
            <a:endParaRPr lang="en-GB" dirty="0"/>
          </a:p>
        </p:txBody>
      </p:sp>
      <p:sp>
        <p:nvSpPr>
          <p:cNvPr id="4" name="Slide Number Placeholder 3"/>
          <p:cNvSpPr>
            <a:spLocks noGrp="1"/>
          </p:cNvSpPr>
          <p:nvPr>
            <p:ph type="sldNum" sz="quarter" idx="10"/>
          </p:nvPr>
        </p:nvSpPr>
        <p:spPr/>
        <p:txBody>
          <a:bodyPr/>
          <a:lstStyle/>
          <a:p>
            <a:fld id="{5FDF6280-6EFB-48D2-ABE8-DC2653BC6DE7}" type="slidenum">
              <a:rPr lang="en-GB" smtClean="0"/>
              <a:pPr/>
              <a:t>3</a:t>
            </a:fld>
            <a:endParaRPr lang="en-GB"/>
          </a:p>
        </p:txBody>
      </p:sp>
    </p:spTree>
    <p:extLst>
      <p:ext uri="{BB962C8B-B14F-4D97-AF65-F5344CB8AC3E}">
        <p14:creationId xmlns:p14="http://schemas.microsoft.com/office/powerpoint/2010/main" val="1481008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DF6280-6EFB-48D2-ABE8-DC2653BC6DE7}" type="slidenum">
              <a:rPr lang="en-GB" smtClean="0"/>
              <a:pPr/>
              <a:t>4</a:t>
            </a:fld>
            <a:endParaRPr lang="en-GB"/>
          </a:p>
        </p:txBody>
      </p:sp>
    </p:spTree>
    <p:extLst>
      <p:ext uri="{BB962C8B-B14F-4D97-AF65-F5344CB8AC3E}">
        <p14:creationId xmlns:p14="http://schemas.microsoft.com/office/powerpoint/2010/main" val="1977615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Network layer attacks are completely prevented – which means that you cannot bypass the content transform process</a:t>
            </a:r>
          </a:p>
          <a:p>
            <a:endParaRPr lang="en-US" dirty="0"/>
          </a:p>
          <a:p>
            <a:r>
              <a:rPr lang="en-US" dirty="0"/>
              <a:t>By separating the parsing and rendering processes to either side of the protocol break boundary the hardware verification layer can ensure the rendering process only has to handle data that is safe</a:t>
            </a:r>
          </a:p>
          <a:p>
            <a:endParaRPr lang="en-US" dirty="0"/>
          </a:p>
          <a:p>
            <a:r>
              <a:rPr lang="en-US" dirty="0"/>
              <a:t>The renderer is protected from attack by the early security enforcing functions  and protects the endpoint applications from attack by being restricted to only producing safe data for them to handle. This is possible because the renderer only needs to know a single safe data format per data type delivered (as opposed to identifying safe formats for the myriad of construction mechanisms for the different types of data being delivered to the endpoint e.g. PDF).</a:t>
            </a:r>
          </a:p>
          <a:p>
            <a:endParaRPr lang="en-US" dirty="0"/>
          </a:p>
          <a:p>
            <a:endParaRPr lang="en-US" dirty="0"/>
          </a:p>
          <a:p>
            <a:r>
              <a:rPr lang="en-US" dirty="0"/>
              <a:t>The reason this is the only viable way moving forward is:</a:t>
            </a:r>
          </a:p>
          <a:p>
            <a:endParaRPr lang="en-US" dirty="0"/>
          </a:p>
          <a:p>
            <a:r>
              <a:rPr lang="en-US" dirty="0"/>
              <a:t>Polymorph</a:t>
            </a:r>
          </a:p>
          <a:p>
            <a:r>
              <a:rPr lang="en-US" dirty="0"/>
              <a:t>Steganography</a:t>
            </a:r>
          </a:p>
          <a:p>
            <a:endParaRPr lang="en-US" dirty="0"/>
          </a:p>
        </p:txBody>
      </p:sp>
      <p:sp>
        <p:nvSpPr>
          <p:cNvPr id="4" name="Slide Number Placeholder 3"/>
          <p:cNvSpPr>
            <a:spLocks noGrp="1"/>
          </p:cNvSpPr>
          <p:nvPr>
            <p:ph type="sldNum" sz="quarter" idx="10"/>
          </p:nvPr>
        </p:nvSpPr>
        <p:spPr/>
        <p:txBody>
          <a:bodyPr/>
          <a:lstStyle/>
          <a:p>
            <a:fld id="{5FDF6280-6EFB-48D2-ABE8-DC2653BC6DE7}" type="slidenum">
              <a:rPr lang="en-GB" smtClean="0"/>
              <a:pPr/>
              <a:t>5</a:t>
            </a:fld>
            <a:endParaRPr lang="en-GB"/>
          </a:p>
        </p:txBody>
      </p:sp>
    </p:spTree>
    <p:extLst>
      <p:ext uri="{BB962C8B-B14F-4D97-AF65-F5344CB8AC3E}">
        <p14:creationId xmlns:p14="http://schemas.microsoft.com/office/powerpoint/2010/main" val="1513121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Content Threat Removal works across many use cases and can be employed</a:t>
            </a:r>
            <a:r>
              <a:rPr lang="en-GB" baseline="0" dirty="0"/>
              <a:t> in</a:t>
            </a:r>
            <a:r>
              <a:rPr lang="en-GB" dirty="0"/>
              <a:t> multiple roles, enabling clean secure zones and clean secure feeds (pipes) </a:t>
            </a:r>
            <a:endParaRPr lang="en-GB" baseline="0" dirty="0"/>
          </a:p>
          <a:p>
            <a:endParaRPr lang="en-GB" dirty="0"/>
          </a:p>
        </p:txBody>
      </p:sp>
      <p:sp>
        <p:nvSpPr>
          <p:cNvPr id="4" name="Slide Number Placeholder 3"/>
          <p:cNvSpPr>
            <a:spLocks noGrp="1"/>
          </p:cNvSpPr>
          <p:nvPr>
            <p:ph type="sldNum" sz="quarter" idx="10"/>
          </p:nvPr>
        </p:nvSpPr>
        <p:spPr/>
        <p:txBody>
          <a:bodyPr/>
          <a:lstStyle/>
          <a:p>
            <a:fld id="{5FDF6280-6EFB-48D2-ABE8-DC2653BC6DE7}" type="slidenum">
              <a:rPr lang="en-GB" smtClean="0"/>
              <a:pPr/>
              <a:t>6</a:t>
            </a:fld>
            <a:endParaRPr lang="en-GB"/>
          </a:p>
        </p:txBody>
      </p:sp>
    </p:spTree>
    <p:extLst>
      <p:ext uri="{BB962C8B-B14F-4D97-AF65-F5344CB8AC3E}">
        <p14:creationId xmlns:p14="http://schemas.microsoft.com/office/powerpoint/2010/main" val="1840592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Simon</a:t>
            </a:r>
            <a:r>
              <a:rPr lang="en-GB" baseline="0" dirty="0"/>
              <a:t> to add notes ….</a:t>
            </a:r>
            <a:endParaRPr lang="en-GB" dirty="0"/>
          </a:p>
        </p:txBody>
      </p:sp>
      <p:sp>
        <p:nvSpPr>
          <p:cNvPr id="4" name="Slide Number Placeholder 3"/>
          <p:cNvSpPr>
            <a:spLocks noGrp="1"/>
          </p:cNvSpPr>
          <p:nvPr>
            <p:ph type="sldNum" sz="quarter" idx="10"/>
          </p:nvPr>
        </p:nvSpPr>
        <p:spPr/>
        <p:txBody>
          <a:bodyPr/>
          <a:lstStyle/>
          <a:p>
            <a:fld id="{5FDF6280-6EFB-48D2-ABE8-DC2653BC6DE7}" type="slidenum">
              <a:rPr lang="en-GB" smtClean="0"/>
              <a:pPr/>
              <a:t>7</a:t>
            </a:fld>
            <a:endParaRPr lang="en-GB"/>
          </a:p>
        </p:txBody>
      </p:sp>
    </p:spTree>
    <p:extLst>
      <p:ext uri="{BB962C8B-B14F-4D97-AF65-F5344CB8AC3E}">
        <p14:creationId xmlns:p14="http://schemas.microsoft.com/office/powerpoint/2010/main" val="1793143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xfrm>
            <a:off x="768350" y="925513"/>
            <a:ext cx="5260975" cy="3721100"/>
          </a:xfrm>
          <a:ln/>
        </p:spPr>
      </p:sp>
      <p:sp>
        <p:nvSpPr>
          <p:cNvPr id="40962" name="Rectangle 3"/>
          <p:cNvSpPr>
            <a:spLocks noGrp="1" noChangeArrowheads="1"/>
          </p:cNvSpPr>
          <p:nvPr>
            <p:ph type="body" idx="1"/>
          </p:nvPr>
        </p:nvSpPr>
        <p:spPr>
          <a:xfrm>
            <a:off x="906464" y="4904271"/>
            <a:ext cx="4984750" cy="4468583"/>
          </a:xfrm>
          <a:noFill/>
          <a:ln/>
        </p:spPr>
        <p:txBody>
          <a:bodyPr/>
          <a:lstStyle/>
          <a:p>
            <a:endParaRPr lang="en-GB">
              <a:ea typeface="ＭＳ Ｐゴシック"/>
            </a:endParaRPr>
          </a:p>
        </p:txBody>
      </p:sp>
    </p:spTree>
    <p:extLst>
      <p:ext uri="{BB962C8B-B14F-4D97-AF65-F5344CB8AC3E}">
        <p14:creationId xmlns:p14="http://schemas.microsoft.com/office/powerpoint/2010/main" val="18096760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p:spTree>
      <p:nvGrpSpPr>
        <p:cNvPr id="1" name=""/>
        <p:cNvGrpSpPr/>
        <p:nvPr/>
      </p:nvGrpSpPr>
      <p:grpSpPr>
        <a:xfrm>
          <a:off x="0" y="0"/>
          <a:ext cx="0" cy="0"/>
          <a:chOff x="0" y="0"/>
          <a:chExt cx="0" cy="0"/>
        </a:xfrm>
      </p:grpSpPr>
      <p:sp>
        <p:nvSpPr>
          <p:cNvPr id="5" name="TextBox 4"/>
          <p:cNvSpPr txBox="1"/>
          <p:nvPr/>
        </p:nvSpPr>
        <p:spPr>
          <a:xfrm>
            <a:off x="2250356" y="4860751"/>
            <a:ext cx="5976664" cy="810912"/>
          </a:xfrm>
          <a:prstGeom prst="rect">
            <a:avLst/>
          </a:prstGeom>
          <a:noFill/>
        </p:spPr>
        <p:txBody>
          <a:bodyPr wrap="square" lIns="71550" tIns="35775" rIns="71550" bIns="35775" rtlCol="0">
            <a:spAutoFit/>
          </a:bodyPr>
          <a:lstStyle/>
          <a:p>
            <a:pPr algn="ctr" defTabSz="814160"/>
            <a:r>
              <a:rPr lang="en-US" sz="1600" dirty="0">
                <a:solidFill>
                  <a:srgbClr val="FFFFFF"/>
                </a:solidFill>
              </a:rPr>
              <a:t>The information included herein is confidential and proprietary to Deep-Secure Limited and should not be copied or distributed to others without our prior written consent.</a:t>
            </a:r>
          </a:p>
        </p:txBody>
      </p:sp>
      <p:sp>
        <p:nvSpPr>
          <p:cNvPr id="10" name="TextBox 9"/>
          <p:cNvSpPr txBox="1"/>
          <p:nvPr/>
        </p:nvSpPr>
        <p:spPr>
          <a:xfrm>
            <a:off x="4914652" y="3329340"/>
            <a:ext cx="4608512" cy="415498"/>
          </a:xfrm>
          <a:prstGeom prst="rect">
            <a:avLst/>
          </a:prstGeom>
          <a:noFill/>
        </p:spPr>
        <p:txBody>
          <a:bodyPr wrap="square" rtlCol="0">
            <a:spAutoFit/>
          </a:bodyPr>
          <a:lstStyle/>
          <a:p>
            <a:endParaRPr lang="en-GB" dirty="0"/>
          </a:p>
        </p:txBody>
      </p:sp>
      <p:sp>
        <p:nvSpPr>
          <p:cNvPr id="11" name="Title 7"/>
          <p:cNvSpPr>
            <a:spLocks noGrp="1"/>
          </p:cNvSpPr>
          <p:nvPr>
            <p:ph type="ctrTitle" hasCustomPrompt="1"/>
          </p:nvPr>
        </p:nvSpPr>
        <p:spPr>
          <a:xfrm>
            <a:off x="474598" y="2110486"/>
            <a:ext cx="6480721" cy="756084"/>
          </a:xfrm>
        </p:spPr>
        <p:txBody>
          <a:bodyPr anchor="ctr">
            <a:normAutofit/>
          </a:bodyPr>
          <a:lstStyle>
            <a:lvl1pPr algn="l">
              <a:defRPr sz="2400" i="1" baseline="0">
                <a:solidFill>
                  <a:schemeClr val="tx1">
                    <a:lumMod val="50000"/>
                    <a:lumOff val="50000"/>
                  </a:schemeClr>
                </a:solidFill>
              </a:defRPr>
            </a:lvl1pPr>
          </a:lstStyle>
          <a:p>
            <a:r>
              <a:rPr kumimoji="0" lang="en-US" dirty="0"/>
              <a:t>Planning assumptions</a:t>
            </a:r>
            <a:br>
              <a:rPr kumimoji="0" lang="en-US" dirty="0"/>
            </a:br>
            <a:endParaRPr kumimoji="0" lang="en-US" dirty="0"/>
          </a:p>
        </p:txBody>
      </p:sp>
      <p:sp>
        <p:nvSpPr>
          <p:cNvPr id="9" name="TextBox 8"/>
          <p:cNvSpPr txBox="1"/>
          <p:nvPr userDrawn="1"/>
        </p:nvSpPr>
        <p:spPr>
          <a:xfrm>
            <a:off x="446053" y="3541175"/>
            <a:ext cx="5976665" cy="349236"/>
          </a:xfrm>
          <a:prstGeom prst="rect">
            <a:avLst/>
          </a:prstGeom>
          <a:noFill/>
        </p:spPr>
        <p:txBody>
          <a:bodyPr wrap="square" lIns="71538" tIns="35769" rIns="71538" bIns="35769" rtlCol="0">
            <a:spAutoFit/>
          </a:bodyPr>
          <a:lstStyle/>
          <a:p>
            <a:pPr algn="l" defTabSz="814016"/>
            <a:r>
              <a:rPr lang="en-US" sz="1800" baseline="0" dirty="0">
                <a:solidFill>
                  <a:schemeClr val="tx1">
                    <a:lumMod val="65000"/>
                    <a:lumOff val="35000"/>
                  </a:schemeClr>
                </a:solidFill>
              </a:rPr>
              <a:t>18 June 2016</a:t>
            </a:r>
            <a:endParaRPr lang="en-US" sz="1800" dirty="0">
              <a:solidFill>
                <a:schemeClr val="tx1">
                  <a:lumMod val="65000"/>
                  <a:lumOff val="35000"/>
                </a:schemeClr>
              </a:solidFill>
            </a:endParaRPr>
          </a:p>
        </p:txBody>
      </p:sp>
      <p:sp>
        <p:nvSpPr>
          <p:cNvPr id="12" name="TextBox 11"/>
          <p:cNvSpPr txBox="1"/>
          <p:nvPr userDrawn="1"/>
        </p:nvSpPr>
        <p:spPr>
          <a:xfrm>
            <a:off x="4914652" y="3329341"/>
            <a:ext cx="4608512" cy="415482"/>
          </a:xfrm>
          <a:prstGeom prst="rect">
            <a:avLst/>
          </a:prstGeom>
          <a:noFill/>
        </p:spPr>
        <p:txBody>
          <a:bodyPr wrap="square" lIns="91424" tIns="45712" rIns="91424" bIns="45712" rtlCol="0">
            <a:spAutoFit/>
          </a:bodyPr>
          <a:lstStyle/>
          <a:p>
            <a:pPr defTabSz="1040299"/>
            <a:endParaRPr lang="en-GB" dirty="0">
              <a:solidFill>
                <a:prstClr val="black"/>
              </a:solidFill>
            </a:endParaRPr>
          </a:p>
        </p:txBody>
      </p:sp>
      <p:cxnSp>
        <p:nvCxnSpPr>
          <p:cNvPr id="13" name="Straight Connector 12"/>
          <p:cNvCxnSpPr/>
          <p:nvPr userDrawn="1"/>
        </p:nvCxnSpPr>
        <p:spPr>
          <a:xfrm>
            <a:off x="517760" y="3363209"/>
            <a:ext cx="976107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itle 7"/>
          <p:cNvSpPr txBox="1">
            <a:spLocks/>
          </p:cNvSpPr>
          <p:nvPr userDrawn="1"/>
        </p:nvSpPr>
        <p:spPr>
          <a:xfrm>
            <a:off x="480041" y="1478054"/>
            <a:ext cx="6480721" cy="756084"/>
          </a:xfrm>
          <a:prstGeom prst="rect">
            <a:avLst/>
          </a:prstGeom>
        </p:spPr>
        <p:txBody>
          <a:bodyPr vert="horz" lIns="104050" tIns="52025" rIns="104050" bIns="52025" rtlCol="0" anchor="ctr">
            <a:noAutofit/>
          </a:bodyPr>
          <a:lstStyle>
            <a:lvl1pPr algn="l" defTabSz="1040483" rtl="0" eaLnBrk="1" latinLnBrk="0" hangingPunct="1">
              <a:spcBef>
                <a:spcPct val="0"/>
              </a:spcBef>
              <a:buNone/>
              <a:defRPr sz="2800" b="0" i="1" kern="1200">
                <a:solidFill>
                  <a:schemeClr val="tx1">
                    <a:lumMod val="50000"/>
                    <a:lumOff val="50000"/>
                  </a:schemeClr>
                </a:solidFill>
                <a:latin typeface="+mj-lt"/>
                <a:ea typeface="+mj-ea"/>
                <a:cs typeface="+mj-cs"/>
              </a:defRPr>
            </a:lvl1pPr>
          </a:lstStyle>
          <a:p>
            <a:r>
              <a:rPr lang="en-US" sz="4000" b="1" i="0" dirty="0"/>
              <a:t>Deep</a:t>
            </a:r>
            <a:r>
              <a:rPr lang="en-US" sz="4000" b="1" i="0" baseline="0" dirty="0"/>
              <a:t> Secure 3-year plan</a:t>
            </a:r>
            <a:endParaRPr lang="en-US" sz="2000" dirty="0"/>
          </a:p>
        </p:txBody>
      </p:sp>
      <p:pic>
        <p:nvPicPr>
          <p:cNvPr id="17" name="Picture 16"/>
          <p:cNvPicPr>
            <a:picLocks noChangeAspect="1"/>
          </p:cNvPicPr>
          <p:nvPr userDrawn="1"/>
        </p:nvPicPr>
        <p:blipFill>
          <a:blip r:embed="rId2"/>
          <a:stretch>
            <a:fillRect/>
          </a:stretch>
        </p:blipFill>
        <p:spPr>
          <a:xfrm>
            <a:off x="474598" y="6385958"/>
            <a:ext cx="4005358" cy="664335"/>
          </a:xfrm>
          <a:prstGeom prst="rect">
            <a:avLst/>
          </a:prstGeom>
        </p:spPr>
      </p:pic>
    </p:spTree>
    <p:extLst>
      <p:ext uri="{BB962C8B-B14F-4D97-AF65-F5344CB8AC3E}">
        <p14:creationId xmlns:p14="http://schemas.microsoft.com/office/powerpoint/2010/main" val="22422607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endParaRPr lang="en-GB" dirty="0"/>
          </a:p>
        </p:txBody>
      </p:sp>
      <p:sp>
        <p:nvSpPr>
          <p:cNvPr id="3" name="Text Placeholder 2"/>
          <p:cNvSpPr>
            <a:spLocks noGrp="1"/>
          </p:cNvSpPr>
          <p:nvPr>
            <p:ph idx="1"/>
          </p:nvPr>
        </p:nvSpPr>
        <p:spPr>
          <a:xfrm>
            <a:off x="450155" y="1382835"/>
            <a:ext cx="9624060" cy="4990084"/>
          </a:xfrm>
          <a:prstGeom prst="rect">
            <a:avLst/>
          </a:prstGeom>
        </p:spPr>
        <p:txBody>
          <a:bodyPr vert="horz" lIns="104050" tIns="52025" rIns="104050" bIns="52025" rtlCol="0">
            <a:normAutofit/>
          </a:bodyPr>
          <a:lstStyle>
            <a:lvl1pPr marL="390179" indent="-390179">
              <a:buFont typeface="Arial" charset="0"/>
              <a:buChar cha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236596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0156" y="206735"/>
            <a:ext cx="9980507" cy="836780"/>
          </a:xfrm>
        </p:spPr>
        <p:txBody>
          <a:bodyPr/>
          <a:lstStyle/>
          <a:p>
            <a:r>
              <a:rPr kumimoji="0" lang="en-US"/>
              <a:t>Click to edit Master title style</a:t>
            </a:r>
            <a:endParaRPr kumimoji="0" lang="en-US" dirty="0"/>
          </a:p>
        </p:txBody>
      </p:sp>
      <p:sp>
        <p:nvSpPr>
          <p:cNvPr id="10" name="Content Placeholder 9"/>
          <p:cNvSpPr>
            <a:spLocks noGrp="1"/>
          </p:cNvSpPr>
          <p:nvPr>
            <p:ph sz="half" idx="1"/>
          </p:nvPr>
        </p:nvSpPr>
        <p:spPr>
          <a:xfrm>
            <a:off x="450156" y="1404367"/>
            <a:ext cx="4625644" cy="5161822"/>
          </a:xfrm>
        </p:spPr>
        <p:txBody>
          <a:bodyPr/>
          <a:lstStyle>
            <a:lvl1pPr marL="390179" indent="-390179">
              <a:buFont typeface="Arial" charset="0"/>
              <a:buChar char="•"/>
              <a:defRPr sz="2400"/>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2" name="Content Placeholder 11"/>
          <p:cNvSpPr>
            <a:spLocks noGrp="1"/>
          </p:cNvSpPr>
          <p:nvPr>
            <p:ph sz="half" idx="2"/>
          </p:nvPr>
        </p:nvSpPr>
        <p:spPr>
          <a:xfrm>
            <a:off x="5614035" y="1404367"/>
            <a:ext cx="4629209" cy="5161822"/>
          </a:xfrm>
        </p:spPr>
        <p:txBody>
          <a:bodyPr/>
          <a:lstStyle>
            <a:lvl1pPr marL="390179" indent="-390179">
              <a:buFont typeface="Arial" charset="0"/>
              <a:buChar char="•"/>
              <a:defRPr sz="2400"/>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21303210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hree Content">
    <p:spTree>
      <p:nvGrpSpPr>
        <p:cNvPr id="1" name=""/>
        <p:cNvGrpSpPr/>
        <p:nvPr/>
      </p:nvGrpSpPr>
      <p:grpSpPr>
        <a:xfrm>
          <a:off x="0" y="0"/>
          <a:ext cx="0" cy="0"/>
          <a:chOff x="0" y="0"/>
          <a:chExt cx="0" cy="0"/>
        </a:xfrm>
      </p:grpSpPr>
      <p:sp>
        <p:nvSpPr>
          <p:cNvPr id="16" name="Rectangle 15"/>
          <p:cNvSpPr>
            <a:spLocks noChangeArrowheads="1"/>
          </p:cNvSpPr>
          <p:nvPr/>
        </p:nvSpPr>
        <p:spPr bwMode="white">
          <a:xfrm>
            <a:off x="10515177" y="0"/>
            <a:ext cx="178223" cy="756126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4306" tIns="52153" rIns="104306" bIns="52153" anchor="ctr" compatLnSpc="1"/>
          <a:lstStyle/>
          <a:p>
            <a:endParaRPr kumimoji="0" lang="en-US"/>
          </a:p>
        </p:txBody>
      </p:sp>
      <p:sp>
        <p:nvSpPr>
          <p:cNvPr id="18" name="Rectangle 17"/>
          <p:cNvSpPr>
            <a:spLocks noChangeArrowheads="1"/>
          </p:cNvSpPr>
          <p:nvPr/>
        </p:nvSpPr>
        <p:spPr bwMode="white">
          <a:xfrm>
            <a:off x="0" y="0"/>
            <a:ext cx="178223" cy="756126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4306" tIns="52153" rIns="104306" bIns="52153" anchor="ctr" compatLnSpc="1"/>
          <a:lstStyle/>
          <a:p>
            <a:endParaRPr kumimoji="0" lang="en-US" dirty="0"/>
          </a:p>
        </p:txBody>
      </p:sp>
      <p:sp>
        <p:nvSpPr>
          <p:cNvPr id="12" name="Oval 11"/>
          <p:cNvSpPr/>
          <p:nvPr/>
        </p:nvSpPr>
        <p:spPr>
          <a:xfrm>
            <a:off x="1514898" y="252042"/>
            <a:ext cx="712893" cy="672112"/>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24" name="Content Placeholder 9"/>
          <p:cNvSpPr>
            <a:spLocks noGrp="1"/>
          </p:cNvSpPr>
          <p:nvPr>
            <p:ph sz="half" idx="10"/>
          </p:nvPr>
        </p:nvSpPr>
        <p:spPr>
          <a:xfrm>
            <a:off x="450155" y="1476375"/>
            <a:ext cx="3024337" cy="5567115"/>
          </a:xfrm>
        </p:spPr>
        <p:txBody>
          <a:bodyPr/>
          <a:lstStyle>
            <a:lvl1pPr marL="390179" indent="-390179">
              <a:buFont typeface="Arial" charset="0"/>
              <a:buChar char="•"/>
              <a:defRPr sz="2400"/>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5" name="Content Placeholder 9"/>
          <p:cNvSpPr>
            <a:spLocks noGrp="1"/>
          </p:cNvSpPr>
          <p:nvPr>
            <p:ph sz="half" idx="11"/>
          </p:nvPr>
        </p:nvSpPr>
        <p:spPr>
          <a:xfrm>
            <a:off x="3474492" y="5364807"/>
            <a:ext cx="6912768" cy="1678684"/>
          </a:xfrm>
        </p:spPr>
        <p:txBody>
          <a:bodyPr/>
          <a:lstStyle>
            <a:lvl1pPr marL="390179" indent="-390179">
              <a:buFont typeface="Arial" charset="0"/>
              <a:buChar char="•"/>
              <a:defRPr sz="2400"/>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6" name="Content Placeholder 9"/>
          <p:cNvSpPr>
            <a:spLocks noGrp="1"/>
          </p:cNvSpPr>
          <p:nvPr>
            <p:ph sz="half" idx="1"/>
          </p:nvPr>
        </p:nvSpPr>
        <p:spPr>
          <a:xfrm>
            <a:off x="3474492" y="1476375"/>
            <a:ext cx="6912768" cy="3888432"/>
          </a:xfrm>
        </p:spPr>
        <p:txBody>
          <a:bodyPr/>
          <a:lstStyle>
            <a:lvl1pPr marL="390179" indent="-390179">
              <a:buFont typeface="Arial" charset="0"/>
              <a:buChar char="•"/>
              <a:defRPr sz="2400"/>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3" name="TextBox 12"/>
          <p:cNvSpPr txBox="1"/>
          <p:nvPr/>
        </p:nvSpPr>
        <p:spPr>
          <a:xfrm>
            <a:off x="8947102" y="7188681"/>
            <a:ext cx="1440160" cy="276775"/>
          </a:xfrm>
          <a:prstGeom prst="rect">
            <a:avLst/>
          </a:prstGeom>
          <a:noFill/>
        </p:spPr>
        <p:txBody>
          <a:bodyPr wrap="square" lIns="91216" tIns="45609" rIns="91216" bIns="45609" rtlCol="0">
            <a:spAutoFit/>
          </a:bodyPr>
          <a:lstStyle/>
          <a:p>
            <a:pPr algn="r"/>
            <a:fld id="{C51C2FB0-7741-46D0-B0D6-2637942B2F1C}" type="slidenum">
              <a:rPr lang="en-GB" sz="1200" b="1" smtClean="0">
                <a:solidFill>
                  <a:schemeClr val="bg1">
                    <a:lumMod val="50000"/>
                  </a:schemeClr>
                </a:solidFill>
              </a:rPr>
              <a:pPr algn="r"/>
              <a:t>‹#›</a:t>
            </a:fld>
            <a:endParaRPr lang="en-GB" sz="1200" b="1" dirty="0">
              <a:solidFill>
                <a:schemeClr val="bg1">
                  <a:lumMod val="50000"/>
                </a:schemeClr>
              </a:solidFill>
            </a:endParaRPr>
          </a:p>
        </p:txBody>
      </p:sp>
      <p:sp>
        <p:nvSpPr>
          <p:cNvPr id="14" name="Title 1"/>
          <p:cNvSpPr>
            <a:spLocks noGrp="1"/>
          </p:cNvSpPr>
          <p:nvPr>
            <p:ph type="title"/>
          </p:nvPr>
        </p:nvSpPr>
        <p:spPr>
          <a:xfrm>
            <a:off x="450156" y="156217"/>
            <a:ext cx="9624060" cy="890265"/>
          </a:xfrm>
        </p:spPr>
        <p:txBody>
          <a:bodyPr/>
          <a:lstStyle/>
          <a:p>
            <a:r>
              <a:rPr lang="en-US"/>
              <a:t>Click to edit Master title style</a:t>
            </a:r>
            <a:endParaRPr lang="en-GB"/>
          </a:p>
        </p:txBody>
      </p:sp>
      <p:pic>
        <p:nvPicPr>
          <p:cNvPr id="11" name="Picture 10"/>
          <p:cNvPicPr>
            <a:picLocks noChangeAspect="1"/>
          </p:cNvPicPr>
          <p:nvPr userDrawn="1"/>
        </p:nvPicPr>
        <p:blipFill>
          <a:blip r:embed="rId2"/>
          <a:stretch>
            <a:fillRect/>
          </a:stretch>
        </p:blipFill>
        <p:spPr>
          <a:xfrm>
            <a:off x="7569098" y="351267"/>
            <a:ext cx="2743948" cy="455116"/>
          </a:xfrm>
          <a:prstGeom prst="rect">
            <a:avLst/>
          </a:prstGeom>
        </p:spPr>
      </p:pic>
      <p:cxnSp>
        <p:nvCxnSpPr>
          <p:cNvPr id="15" name="Straight Connector 14"/>
          <p:cNvCxnSpPr/>
          <p:nvPr userDrawn="1"/>
        </p:nvCxnSpPr>
        <p:spPr>
          <a:xfrm>
            <a:off x="450155" y="1002706"/>
            <a:ext cx="9828681" cy="1505"/>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517760" y="7184098"/>
            <a:ext cx="976107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0896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9"/>
          <p:cNvSpPr>
            <a:spLocks noGrp="1"/>
          </p:cNvSpPr>
          <p:nvPr>
            <p:ph sz="half" idx="1"/>
          </p:nvPr>
        </p:nvSpPr>
        <p:spPr>
          <a:xfrm>
            <a:off x="352882" y="1512253"/>
            <a:ext cx="4722918" cy="2628418"/>
          </a:xfrm>
        </p:spPr>
        <p:txBody>
          <a:bodyPr/>
          <a:lstStyle>
            <a:lvl1pPr marL="342900" indent="-342900">
              <a:buFont typeface="Arial" charset="0"/>
              <a:buChar char="•"/>
              <a:defRPr sz="2000"/>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11"/>
          <p:cNvSpPr>
            <a:spLocks noGrp="1"/>
          </p:cNvSpPr>
          <p:nvPr>
            <p:ph sz="half" idx="2"/>
          </p:nvPr>
        </p:nvSpPr>
        <p:spPr>
          <a:xfrm>
            <a:off x="5614035" y="1512253"/>
            <a:ext cx="4722918" cy="2628418"/>
          </a:xfrm>
        </p:spPr>
        <p:txBody>
          <a:bodyPr/>
          <a:lstStyle>
            <a:lvl1pPr marL="390179" indent="-390179">
              <a:buFont typeface="Arial" charset="0"/>
              <a:buChar char="•"/>
              <a:defRPr sz="2000"/>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Content Placeholder 9"/>
          <p:cNvSpPr>
            <a:spLocks noGrp="1"/>
          </p:cNvSpPr>
          <p:nvPr>
            <p:ph sz="half" idx="10"/>
          </p:nvPr>
        </p:nvSpPr>
        <p:spPr>
          <a:xfrm>
            <a:off x="378148" y="4356695"/>
            <a:ext cx="4722918" cy="2628418"/>
          </a:xfrm>
        </p:spPr>
        <p:txBody>
          <a:bodyPr/>
          <a:lstStyle>
            <a:lvl1pPr marL="390179" indent="-390179">
              <a:buFont typeface="Arial" charset="0"/>
              <a:buChar char="•"/>
              <a:defRPr sz="2000"/>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Content Placeholder 11"/>
          <p:cNvSpPr>
            <a:spLocks noGrp="1"/>
          </p:cNvSpPr>
          <p:nvPr>
            <p:ph sz="half" idx="11"/>
          </p:nvPr>
        </p:nvSpPr>
        <p:spPr>
          <a:xfrm>
            <a:off x="5639301" y="4356695"/>
            <a:ext cx="4722918" cy="2628418"/>
          </a:xfrm>
        </p:spPr>
        <p:txBody>
          <a:bodyPr/>
          <a:lstStyle>
            <a:lvl1pPr marL="390179" indent="-390179">
              <a:buFont typeface="Arial" charset="0"/>
              <a:buChar char="•"/>
              <a:defRPr sz="2000"/>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9108974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lank with Title">
    <p:spTree>
      <p:nvGrpSpPr>
        <p:cNvPr id="1" name=""/>
        <p:cNvGrpSpPr/>
        <p:nvPr/>
      </p:nvGrpSpPr>
      <p:grpSpPr>
        <a:xfrm>
          <a:off x="0" y="0"/>
          <a:ext cx="0" cy="0"/>
          <a:chOff x="0" y="0"/>
          <a:chExt cx="0" cy="0"/>
        </a:xfrm>
      </p:grpSpPr>
      <p:sp>
        <p:nvSpPr>
          <p:cNvPr id="2" name="Title 1"/>
          <p:cNvSpPr>
            <a:spLocks noGrp="1"/>
          </p:cNvSpPr>
          <p:nvPr>
            <p:ph type="title"/>
          </p:nvPr>
        </p:nvSpPr>
        <p:spPr>
          <a:xfrm>
            <a:off x="368513" y="139069"/>
            <a:ext cx="9624060" cy="890265"/>
          </a:xfrm>
        </p:spPr>
        <p:txBody>
          <a:bodyPr/>
          <a:lstStyle/>
          <a:p>
            <a:r>
              <a:rPr lang="en-US"/>
              <a:t>Click to edit Master title style</a:t>
            </a:r>
            <a:endParaRPr lang="en-GB"/>
          </a:p>
        </p:txBody>
      </p:sp>
    </p:spTree>
    <p:extLst>
      <p:ext uri="{BB962C8B-B14F-4D97-AF65-F5344CB8AC3E}">
        <p14:creationId xmlns:p14="http://schemas.microsoft.com/office/powerpoint/2010/main" val="23792330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3908" y="-1"/>
            <a:ext cx="10689492" cy="11883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760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Page">
    <p:spTree>
      <p:nvGrpSpPr>
        <p:cNvPr id="1" name=""/>
        <p:cNvGrpSpPr/>
        <p:nvPr/>
      </p:nvGrpSpPr>
      <p:grpSpPr>
        <a:xfrm>
          <a:off x="0" y="0"/>
          <a:ext cx="0" cy="0"/>
          <a:chOff x="0" y="0"/>
          <a:chExt cx="0" cy="0"/>
        </a:xfrm>
      </p:grpSpPr>
      <p:sp>
        <p:nvSpPr>
          <p:cNvPr id="5" name="TextBox 4"/>
          <p:cNvSpPr txBox="1"/>
          <p:nvPr/>
        </p:nvSpPr>
        <p:spPr>
          <a:xfrm>
            <a:off x="2250356" y="4860751"/>
            <a:ext cx="5976664" cy="810912"/>
          </a:xfrm>
          <a:prstGeom prst="rect">
            <a:avLst/>
          </a:prstGeom>
          <a:noFill/>
        </p:spPr>
        <p:txBody>
          <a:bodyPr wrap="square" lIns="71550" tIns="35775" rIns="71550" bIns="35775" rtlCol="0">
            <a:spAutoFit/>
          </a:bodyPr>
          <a:lstStyle/>
          <a:p>
            <a:pPr algn="ctr" defTabSz="814160"/>
            <a:r>
              <a:rPr lang="en-US" sz="1600" dirty="0">
                <a:solidFill>
                  <a:srgbClr val="FFFFFF"/>
                </a:solidFill>
              </a:rPr>
              <a:t>The information included herein is confidential and proprietary to Deep-Secure Limited and should not be copied or distributed to others without our prior written consent.</a:t>
            </a:r>
          </a:p>
        </p:txBody>
      </p:sp>
      <p:sp>
        <p:nvSpPr>
          <p:cNvPr id="10" name="TextBox 9"/>
          <p:cNvSpPr txBox="1"/>
          <p:nvPr/>
        </p:nvSpPr>
        <p:spPr>
          <a:xfrm>
            <a:off x="4914652" y="3329340"/>
            <a:ext cx="4608512" cy="415498"/>
          </a:xfrm>
          <a:prstGeom prst="rect">
            <a:avLst/>
          </a:prstGeom>
          <a:noFill/>
        </p:spPr>
        <p:txBody>
          <a:bodyPr wrap="square" rtlCol="0">
            <a:spAutoFit/>
          </a:bodyPr>
          <a:lstStyle/>
          <a:p>
            <a:endParaRPr lang="en-GB" dirty="0"/>
          </a:p>
        </p:txBody>
      </p:sp>
      <p:sp>
        <p:nvSpPr>
          <p:cNvPr id="12" name="TextBox 11"/>
          <p:cNvSpPr txBox="1"/>
          <p:nvPr userDrawn="1"/>
        </p:nvSpPr>
        <p:spPr>
          <a:xfrm>
            <a:off x="4914652" y="3329341"/>
            <a:ext cx="4608512" cy="415482"/>
          </a:xfrm>
          <a:prstGeom prst="rect">
            <a:avLst/>
          </a:prstGeom>
          <a:noFill/>
        </p:spPr>
        <p:txBody>
          <a:bodyPr wrap="square" lIns="91424" tIns="45712" rIns="91424" bIns="45712" rtlCol="0">
            <a:spAutoFit/>
          </a:bodyPr>
          <a:lstStyle/>
          <a:p>
            <a:pPr defTabSz="1040299"/>
            <a:endParaRPr lang="en-GB" dirty="0">
              <a:solidFill>
                <a:prstClr val="black"/>
              </a:solidFill>
            </a:endParaRPr>
          </a:p>
        </p:txBody>
      </p:sp>
      <p:pic>
        <p:nvPicPr>
          <p:cNvPr id="17" name="Picture 16"/>
          <p:cNvPicPr>
            <a:picLocks noChangeAspect="1"/>
          </p:cNvPicPr>
          <p:nvPr userDrawn="1"/>
        </p:nvPicPr>
        <p:blipFill>
          <a:blip r:embed="rId2"/>
          <a:stretch>
            <a:fillRect/>
          </a:stretch>
        </p:blipFill>
        <p:spPr>
          <a:xfrm>
            <a:off x="474598" y="6385958"/>
            <a:ext cx="4005358" cy="664335"/>
          </a:xfrm>
          <a:prstGeom prst="rect">
            <a:avLst/>
          </a:prstGeom>
        </p:spPr>
      </p:pic>
    </p:spTree>
    <p:extLst>
      <p:ext uri="{BB962C8B-B14F-4D97-AF65-F5344CB8AC3E}">
        <p14:creationId xmlns:p14="http://schemas.microsoft.com/office/powerpoint/2010/main" val="15906304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tif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0155" y="1188346"/>
            <a:ext cx="9624060" cy="4990084"/>
          </a:xfrm>
          <a:prstGeom prst="rect">
            <a:avLst/>
          </a:prstGeom>
        </p:spPr>
        <p:txBody>
          <a:bodyPr vert="horz" lIns="104050" tIns="52025" rIns="104050" bIns="5202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Placeholder 1"/>
          <p:cNvSpPr>
            <a:spLocks noGrp="1"/>
          </p:cNvSpPr>
          <p:nvPr>
            <p:ph type="title"/>
          </p:nvPr>
        </p:nvSpPr>
        <p:spPr>
          <a:xfrm>
            <a:off x="352185" y="140133"/>
            <a:ext cx="9624060" cy="890265"/>
          </a:xfrm>
          <a:prstGeom prst="rect">
            <a:avLst/>
          </a:prstGeom>
        </p:spPr>
        <p:txBody>
          <a:bodyPr vert="horz" lIns="104050" tIns="52025" rIns="104050" bIns="52025" rtlCol="0" anchor="ctr">
            <a:normAutofit/>
          </a:bodyPr>
          <a:lstStyle/>
          <a:p>
            <a:r>
              <a:rPr lang="en-US" dirty="0"/>
              <a:t>Click to edit Master title style</a:t>
            </a:r>
            <a:endParaRPr lang="en-GB" dirty="0"/>
          </a:p>
        </p:txBody>
      </p:sp>
      <p:sp>
        <p:nvSpPr>
          <p:cNvPr id="9" name="TextBox 8"/>
          <p:cNvSpPr txBox="1"/>
          <p:nvPr/>
        </p:nvSpPr>
        <p:spPr>
          <a:xfrm>
            <a:off x="8947102" y="7188681"/>
            <a:ext cx="1440160" cy="276775"/>
          </a:xfrm>
          <a:prstGeom prst="rect">
            <a:avLst/>
          </a:prstGeom>
          <a:noFill/>
        </p:spPr>
        <p:txBody>
          <a:bodyPr wrap="square" lIns="91216" tIns="45609" rIns="91216" bIns="45609" rtlCol="0">
            <a:spAutoFit/>
          </a:bodyPr>
          <a:lstStyle/>
          <a:p>
            <a:pPr algn="r"/>
            <a:fld id="{C51C2FB0-7741-46D0-B0D6-2637942B2F1C}" type="slidenum">
              <a:rPr lang="en-GB" sz="1200" b="0" smtClean="0">
                <a:solidFill>
                  <a:schemeClr val="bg1">
                    <a:lumMod val="50000"/>
                  </a:schemeClr>
                </a:solidFill>
              </a:rPr>
              <a:pPr algn="r"/>
              <a:t>‹#›</a:t>
            </a:fld>
            <a:endParaRPr lang="en-GB" sz="1200" b="0" dirty="0">
              <a:solidFill>
                <a:schemeClr val="bg1">
                  <a:lumMod val="50000"/>
                </a:schemeClr>
              </a:solidFill>
            </a:endParaRPr>
          </a:p>
        </p:txBody>
      </p:sp>
      <p:sp>
        <p:nvSpPr>
          <p:cNvPr id="4" name="TextBox 3"/>
          <p:cNvSpPr txBox="1"/>
          <p:nvPr/>
        </p:nvSpPr>
        <p:spPr>
          <a:xfrm>
            <a:off x="450155" y="7211723"/>
            <a:ext cx="3096344" cy="230689"/>
          </a:xfrm>
          <a:prstGeom prst="rect">
            <a:avLst/>
          </a:prstGeom>
          <a:noFill/>
        </p:spPr>
        <p:txBody>
          <a:bodyPr wrap="square" lIns="91216" tIns="45609" rIns="91216" bIns="45609" rtlCol="0">
            <a:spAutoFit/>
          </a:bodyPr>
          <a:lstStyle/>
          <a:p>
            <a:r>
              <a:rPr lang="en-GB" sz="900" b="1" dirty="0">
                <a:solidFill>
                  <a:schemeClr val="bg1">
                    <a:lumMod val="50000"/>
                  </a:schemeClr>
                </a:solidFill>
              </a:rPr>
              <a:t>Commercial</a:t>
            </a:r>
            <a:r>
              <a:rPr lang="en-GB" sz="900" b="1" baseline="0" dirty="0">
                <a:solidFill>
                  <a:schemeClr val="bg1">
                    <a:lumMod val="50000"/>
                  </a:schemeClr>
                </a:solidFill>
              </a:rPr>
              <a:t> in Confidence</a:t>
            </a:r>
            <a:endParaRPr lang="en-GB" sz="900" b="1" dirty="0">
              <a:solidFill>
                <a:schemeClr val="bg1">
                  <a:lumMod val="50000"/>
                </a:schemeClr>
              </a:solidFill>
            </a:endParaRPr>
          </a:p>
        </p:txBody>
      </p:sp>
      <p:cxnSp>
        <p:nvCxnSpPr>
          <p:cNvPr id="7" name="Straight Connector 6"/>
          <p:cNvCxnSpPr/>
          <p:nvPr/>
        </p:nvCxnSpPr>
        <p:spPr>
          <a:xfrm>
            <a:off x="450155" y="1002706"/>
            <a:ext cx="9828681" cy="1505"/>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517760" y="7184098"/>
            <a:ext cx="976107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10"/>
          <a:stretch>
            <a:fillRect/>
          </a:stretch>
        </p:blipFill>
        <p:spPr>
          <a:xfrm>
            <a:off x="7580673" y="351267"/>
            <a:ext cx="2743948" cy="455116"/>
          </a:xfrm>
          <a:prstGeom prst="rect">
            <a:avLst/>
          </a:prstGeom>
        </p:spPr>
      </p:pic>
    </p:spTree>
    <p:extLst>
      <p:ext uri="{BB962C8B-B14F-4D97-AF65-F5344CB8AC3E}">
        <p14:creationId xmlns:p14="http://schemas.microsoft.com/office/powerpoint/2010/main" val="970245134"/>
      </p:ext>
    </p:extLst>
  </p:cSld>
  <p:clrMap bg1="lt1" tx1="dk1" bg2="lt2" tx2="dk2" accent1="accent1" accent2="accent2" accent3="accent3" accent4="accent4" accent5="accent5" accent6="accent6" hlink="hlink" folHlink="folHlink"/>
  <p:sldLayoutIdLst>
    <p:sldLayoutId id="2147483658" r:id="rId1"/>
    <p:sldLayoutId id="2147483660" r:id="rId2"/>
    <p:sldLayoutId id="2147483661" r:id="rId3"/>
    <p:sldLayoutId id="2147483662" r:id="rId4"/>
    <p:sldLayoutId id="2147483663" r:id="rId5"/>
    <p:sldLayoutId id="2147483664" r:id="rId6"/>
    <p:sldLayoutId id="2147483665" r:id="rId7"/>
    <p:sldLayoutId id="2147483668" r:id="rId8"/>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l" defTabSz="1040483" rtl="0" eaLnBrk="1" latinLnBrk="0" hangingPunct="1">
        <a:spcBef>
          <a:spcPct val="0"/>
        </a:spcBef>
        <a:buNone/>
        <a:defRPr sz="2800" b="0" kern="1200">
          <a:solidFill>
            <a:schemeClr val="tx1">
              <a:lumMod val="65000"/>
              <a:lumOff val="35000"/>
            </a:schemeClr>
          </a:solidFill>
          <a:latin typeface="+mj-lt"/>
          <a:ea typeface="+mj-ea"/>
          <a:cs typeface="+mj-cs"/>
        </a:defRPr>
      </a:lvl1pPr>
    </p:titleStyle>
    <p:bodyStyle>
      <a:lvl1pPr marL="390179" indent="-390179" algn="l" defTabSz="1040483" rtl="0" eaLnBrk="1" latinLnBrk="0" hangingPunct="1">
        <a:lnSpc>
          <a:spcPct val="100000"/>
        </a:lnSpc>
        <a:spcBef>
          <a:spcPct val="20000"/>
        </a:spcBef>
        <a:spcAft>
          <a:spcPts val="600"/>
        </a:spcAft>
        <a:buClr>
          <a:srgbClr val="C00000"/>
        </a:buClr>
        <a:buFont typeface="Arial" charset="0"/>
        <a:buChar char="•"/>
        <a:defRPr lang="en-US" sz="2100" kern="1200" dirty="0" smtClean="0">
          <a:solidFill>
            <a:schemeClr val="tx1">
              <a:lumMod val="65000"/>
              <a:lumOff val="35000"/>
            </a:schemeClr>
          </a:solidFill>
          <a:latin typeface="+mn-lt"/>
          <a:ea typeface="+mn-ea"/>
          <a:cs typeface="+mn-cs"/>
        </a:defRPr>
      </a:lvl1pPr>
      <a:lvl2pPr marL="845391" indent="-325157" algn="l" defTabSz="1040483" rtl="0" eaLnBrk="1" latinLnBrk="0" hangingPunct="1">
        <a:lnSpc>
          <a:spcPct val="100000"/>
        </a:lnSpc>
        <a:spcBef>
          <a:spcPct val="20000"/>
        </a:spcBef>
        <a:spcAft>
          <a:spcPts val="600"/>
        </a:spcAft>
        <a:buClr>
          <a:srgbClr val="C00000"/>
        </a:buClr>
        <a:buFont typeface="Arial" pitchFamily="34" charset="0"/>
        <a:buChar char="–"/>
        <a:defRPr sz="1600" kern="1200">
          <a:solidFill>
            <a:schemeClr val="tx1">
              <a:lumMod val="65000"/>
              <a:lumOff val="35000"/>
            </a:schemeClr>
          </a:solidFill>
          <a:latin typeface="+mn-lt"/>
          <a:ea typeface="+mn-ea"/>
          <a:cs typeface="+mn-cs"/>
        </a:defRPr>
      </a:lvl2pPr>
      <a:lvl3pPr marL="1300603" indent="-260120" algn="l" defTabSz="1040483" rtl="0" eaLnBrk="1" latinLnBrk="0" hangingPunct="1">
        <a:lnSpc>
          <a:spcPct val="100000"/>
        </a:lnSpc>
        <a:spcBef>
          <a:spcPct val="20000"/>
        </a:spcBef>
        <a:spcAft>
          <a:spcPts val="600"/>
        </a:spcAft>
        <a:buClr>
          <a:srgbClr val="C00000"/>
        </a:buClr>
        <a:buFont typeface="Arial" pitchFamily="34" charset="0"/>
        <a:buChar char="•"/>
        <a:defRPr sz="1400" kern="1200">
          <a:solidFill>
            <a:schemeClr val="tx1">
              <a:lumMod val="65000"/>
              <a:lumOff val="35000"/>
            </a:schemeClr>
          </a:solidFill>
          <a:latin typeface="+mn-lt"/>
          <a:ea typeface="+mn-ea"/>
          <a:cs typeface="+mn-cs"/>
        </a:defRPr>
      </a:lvl3pPr>
      <a:lvl4pPr marL="1820845" indent="-260120" algn="l" defTabSz="1040483" rtl="0" eaLnBrk="1" latinLnBrk="0" hangingPunct="1">
        <a:lnSpc>
          <a:spcPct val="100000"/>
        </a:lnSpc>
        <a:spcBef>
          <a:spcPct val="20000"/>
        </a:spcBef>
        <a:spcAft>
          <a:spcPts val="600"/>
        </a:spcAft>
        <a:buClr>
          <a:srgbClr val="C00000"/>
        </a:buClr>
        <a:buFont typeface="Arial" pitchFamily="34" charset="0"/>
        <a:buChar char="–"/>
        <a:defRPr sz="1400" kern="1200">
          <a:solidFill>
            <a:schemeClr val="tx1">
              <a:lumMod val="65000"/>
              <a:lumOff val="35000"/>
            </a:schemeClr>
          </a:solidFill>
          <a:latin typeface="+mn-lt"/>
          <a:ea typeface="+mn-ea"/>
          <a:cs typeface="+mn-cs"/>
        </a:defRPr>
      </a:lvl4pPr>
      <a:lvl5pPr marL="2341088" indent="-260120" algn="l" defTabSz="1040483" rtl="0" eaLnBrk="1" latinLnBrk="0" hangingPunct="1">
        <a:lnSpc>
          <a:spcPct val="100000"/>
        </a:lnSpc>
        <a:spcBef>
          <a:spcPct val="20000"/>
        </a:spcBef>
        <a:spcAft>
          <a:spcPts val="600"/>
        </a:spcAft>
        <a:buClr>
          <a:srgbClr val="C00000"/>
        </a:buClr>
        <a:buFont typeface="Arial" pitchFamily="34" charset="0"/>
        <a:buChar char="»"/>
        <a:defRPr sz="1400" kern="1200">
          <a:solidFill>
            <a:schemeClr val="tx1">
              <a:lumMod val="65000"/>
              <a:lumOff val="35000"/>
            </a:schemeClr>
          </a:solidFill>
          <a:latin typeface="+mn-lt"/>
          <a:ea typeface="+mn-ea"/>
          <a:cs typeface="+mn-cs"/>
        </a:defRPr>
      </a:lvl5pPr>
      <a:lvl6pPr marL="2861327" indent="-260120" algn="l" defTabSz="1040483"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1568" indent="-260120" algn="l" defTabSz="1040483"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01810" indent="-260120" algn="l" defTabSz="1040483"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22051" indent="-260120" algn="l" defTabSz="1040483"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40483" rtl="0" eaLnBrk="1" latinLnBrk="0" hangingPunct="1">
        <a:defRPr sz="2100" kern="1200">
          <a:solidFill>
            <a:schemeClr val="tx1"/>
          </a:solidFill>
          <a:latin typeface="+mn-lt"/>
          <a:ea typeface="+mn-ea"/>
          <a:cs typeface="+mn-cs"/>
        </a:defRPr>
      </a:lvl1pPr>
      <a:lvl2pPr marL="520242" algn="l" defTabSz="1040483" rtl="0" eaLnBrk="1" latinLnBrk="0" hangingPunct="1">
        <a:defRPr sz="2100" kern="1200">
          <a:solidFill>
            <a:schemeClr val="tx1"/>
          </a:solidFill>
          <a:latin typeface="+mn-lt"/>
          <a:ea typeface="+mn-ea"/>
          <a:cs typeface="+mn-cs"/>
        </a:defRPr>
      </a:lvl2pPr>
      <a:lvl3pPr marL="1040483" algn="l" defTabSz="1040483" rtl="0" eaLnBrk="1" latinLnBrk="0" hangingPunct="1">
        <a:defRPr sz="2100" kern="1200">
          <a:solidFill>
            <a:schemeClr val="tx1"/>
          </a:solidFill>
          <a:latin typeface="+mn-lt"/>
          <a:ea typeface="+mn-ea"/>
          <a:cs typeface="+mn-cs"/>
        </a:defRPr>
      </a:lvl3pPr>
      <a:lvl4pPr marL="1560725" algn="l" defTabSz="1040483" rtl="0" eaLnBrk="1" latinLnBrk="0" hangingPunct="1">
        <a:defRPr sz="2100" kern="1200">
          <a:solidFill>
            <a:schemeClr val="tx1"/>
          </a:solidFill>
          <a:latin typeface="+mn-lt"/>
          <a:ea typeface="+mn-ea"/>
          <a:cs typeface="+mn-cs"/>
        </a:defRPr>
      </a:lvl4pPr>
      <a:lvl5pPr marL="2080966" algn="l" defTabSz="1040483" rtl="0" eaLnBrk="1" latinLnBrk="0" hangingPunct="1">
        <a:defRPr sz="2100" kern="1200">
          <a:solidFill>
            <a:schemeClr val="tx1"/>
          </a:solidFill>
          <a:latin typeface="+mn-lt"/>
          <a:ea typeface="+mn-ea"/>
          <a:cs typeface="+mn-cs"/>
        </a:defRPr>
      </a:lvl5pPr>
      <a:lvl6pPr marL="2601204" algn="l" defTabSz="1040483" rtl="0" eaLnBrk="1" latinLnBrk="0" hangingPunct="1">
        <a:defRPr sz="2100" kern="1200">
          <a:solidFill>
            <a:schemeClr val="tx1"/>
          </a:solidFill>
          <a:latin typeface="+mn-lt"/>
          <a:ea typeface="+mn-ea"/>
          <a:cs typeface="+mn-cs"/>
        </a:defRPr>
      </a:lvl6pPr>
      <a:lvl7pPr marL="3121449" algn="l" defTabSz="1040483" rtl="0" eaLnBrk="1" latinLnBrk="0" hangingPunct="1">
        <a:defRPr sz="2100" kern="1200">
          <a:solidFill>
            <a:schemeClr val="tx1"/>
          </a:solidFill>
          <a:latin typeface="+mn-lt"/>
          <a:ea typeface="+mn-ea"/>
          <a:cs typeface="+mn-cs"/>
        </a:defRPr>
      </a:lvl7pPr>
      <a:lvl8pPr marL="3641689" algn="l" defTabSz="1040483" rtl="0" eaLnBrk="1" latinLnBrk="0" hangingPunct="1">
        <a:defRPr sz="2100" kern="1200">
          <a:solidFill>
            <a:schemeClr val="tx1"/>
          </a:solidFill>
          <a:latin typeface="+mn-lt"/>
          <a:ea typeface="+mn-ea"/>
          <a:cs typeface="+mn-cs"/>
        </a:defRPr>
      </a:lvl8pPr>
      <a:lvl9pPr marL="4161927" algn="l" defTabSz="1040483"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25709" y="136633"/>
            <a:ext cx="3121573" cy="7567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7"/>
          <p:cNvSpPr txBox="1">
            <a:spLocks/>
          </p:cNvSpPr>
          <p:nvPr/>
        </p:nvSpPr>
        <p:spPr>
          <a:xfrm>
            <a:off x="474598" y="2110486"/>
            <a:ext cx="6480721" cy="756084"/>
          </a:xfrm>
          <a:prstGeom prst="rect">
            <a:avLst/>
          </a:prstGeom>
        </p:spPr>
        <p:txBody>
          <a:bodyPr anchor="ctr">
            <a:normAutofit/>
          </a:bodyPr>
          <a:lstStyle>
            <a:lvl1pPr algn="l" defTabSz="1040483" rtl="0" eaLnBrk="1" latinLnBrk="0" hangingPunct="1">
              <a:spcBef>
                <a:spcPct val="0"/>
              </a:spcBef>
              <a:buNone/>
              <a:defRPr sz="2400" b="0" i="1" kern="1200" baseline="0">
                <a:solidFill>
                  <a:schemeClr val="tx1">
                    <a:lumMod val="50000"/>
                    <a:lumOff val="50000"/>
                  </a:schemeClr>
                </a:solidFill>
                <a:latin typeface="+mj-lt"/>
                <a:ea typeface="+mj-ea"/>
                <a:cs typeface="+mj-cs"/>
              </a:defRPr>
            </a:lvl1pPr>
          </a:lstStyle>
          <a:p>
            <a:r>
              <a:rPr lang="en-US" dirty="0"/>
              <a:t>An introduction to Deep Secure</a:t>
            </a:r>
          </a:p>
        </p:txBody>
      </p:sp>
      <p:sp>
        <p:nvSpPr>
          <p:cNvPr id="7" name="TextBox 6"/>
          <p:cNvSpPr txBox="1"/>
          <p:nvPr/>
        </p:nvSpPr>
        <p:spPr>
          <a:xfrm>
            <a:off x="446053" y="3541175"/>
            <a:ext cx="5976665" cy="349236"/>
          </a:xfrm>
          <a:prstGeom prst="rect">
            <a:avLst/>
          </a:prstGeom>
          <a:noFill/>
        </p:spPr>
        <p:txBody>
          <a:bodyPr wrap="square" lIns="71538" tIns="35769" rIns="71538" bIns="35769" rtlCol="0">
            <a:spAutoFit/>
          </a:bodyPr>
          <a:lstStyle/>
          <a:p>
            <a:pPr algn="l" defTabSz="814016"/>
            <a:r>
              <a:rPr lang="en-US" sz="1800" dirty="0">
                <a:solidFill>
                  <a:schemeClr val="tx1">
                    <a:lumMod val="65000"/>
                    <a:lumOff val="35000"/>
                  </a:schemeClr>
                </a:solidFill>
              </a:rPr>
              <a:t>11</a:t>
            </a:r>
            <a:r>
              <a:rPr lang="en-US" sz="1800" baseline="30000" dirty="0">
                <a:solidFill>
                  <a:schemeClr val="tx1">
                    <a:lumMod val="65000"/>
                    <a:lumOff val="35000"/>
                  </a:schemeClr>
                </a:solidFill>
              </a:rPr>
              <a:t>th</a:t>
            </a:r>
            <a:r>
              <a:rPr lang="en-US" sz="1800" dirty="0">
                <a:solidFill>
                  <a:schemeClr val="tx1">
                    <a:lumMod val="65000"/>
                    <a:lumOff val="35000"/>
                  </a:schemeClr>
                </a:solidFill>
              </a:rPr>
              <a:t> April 2018</a:t>
            </a:r>
          </a:p>
        </p:txBody>
      </p:sp>
      <p:cxnSp>
        <p:nvCxnSpPr>
          <p:cNvPr id="8" name="Straight Connector 7"/>
          <p:cNvCxnSpPr/>
          <p:nvPr/>
        </p:nvCxnSpPr>
        <p:spPr>
          <a:xfrm>
            <a:off x="517760" y="3363209"/>
            <a:ext cx="976107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itle 7"/>
          <p:cNvSpPr txBox="1">
            <a:spLocks/>
          </p:cNvSpPr>
          <p:nvPr/>
        </p:nvSpPr>
        <p:spPr>
          <a:xfrm>
            <a:off x="438001" y="1478054"/>
            <a:ext cx="9576332" cy="756084"/>
          </a:xfrm>
          <a:prstGeom prst="rect">
            <a:avLst/>
          </a:prstGeom>
        </p:spPr>
        <p:txBody>
          <a:bodyPr vert="horz" lIns="104050" tIns="52025" rIns="104050" bIns="52025" rtlCol="0" anchor="ctr">
            <a:noAutofit/>
          </a:bodyPr>
          <a:lstStyle>
            <a:lvl1pPr algn="l" defTabSz="1040483" rtl="0" eaLnBrk="1" latinLnBrk="0" hangingPunct="1">
              <a:spcBef>
                <a:spcPct val="0"/>
              </a:spcBef>
              <a:buNone/>
              <a:defRPr sz="2800" b="0" i="1" kern="1200">
                <a:solidFill>
                  <a:schemeClr val="tx1">
                    <a:lumMod val="50000"/>
                    <a:lumOff val="50000"/>
                  </a:schemeClr>
                </a:solidFill>
                <a:latin typeface="+mj-lt"/>
                <a:ea typeface="+mj-ea"/>
                <a:cs typeface="+mj-cs"/>
              </a:defRPr>
            </a:lvl1pPr>
          </a:lstStyle>
          <a:p>
            <a:r>
              <a:rPr lang="en-US" sz="4000" b="1" i="0" dirty="0"/>
              <a:t>Executive briefing</a:t>
            </a:r>
            <a:endParaRPr lang="en-US" sz="2000" dirty="0"/>
          </a:p>
        </p:txBody>
      </p:sp>
    </p:spTree>
    <p:extLst>
      <p:ext uri="{BB962C8B-B14F-4D97-AF65-F5344CB8AC3E}">
        <p14:creationId xmlns:p14="http://schemas.microsoft.com/office/powerpoint/2010/main" val="20320354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035" y="111952"/>
            <a:ext cx="9624060" cy="890265"/>
          </a:xfrm>
        </p:spPr>
        <p:txBody>
          <a:bodyPr/>
          <a:lstStyle/>
          <a:p>
            <a:r>
              <a:rPr lang="en-US" dirty="0"/>
              <a:t>Overview</a:t>
            </a:r>
          </a:p>
        </p:txBody>
      </p:sp>
      <p:sp>
        <p:nvSpPr>
          <p:cNvPr id="3" name="Content Placeholder 2"/>
          <p:cNvSpPr>
            <a:spLocks noGrp="1"/>
          </p:cNvSpPr>
          <p:nvPr>
            <p:ph idx="1"/>
          </p:nvPr>
        </p:nvSpPr>
        <p:spPr>
          <a:xfrm>
            <a:off x="263922" y="1173226"/>
            <a:ext cx="10147175" cy="5772354"/>
          </a:xfrm>
        </p:spPr>
        <p:txBody>
          <a:bodyPr>
            <a:normAutofit fontScale="85000" lnSpcReduction="10000"/>
          </a:bodyPr>
          <a:lstStyle/>
          <a:p>
            <a:pPr marL="0" indent="0">
              <a:buNone/>
            </a:pPr>
            <a:endParaRPr lang="en-US" sz="100" dirty="0"/>
          </a:p>
          <a:p>
            <a:r>
              <a:rPr lang="en-US" dirty="0"/>
              <a:t>In December 2016, w</a:t>
            </a:r>
            <a:r>
              <a:rPr lang="en-US" sz="2000" dirty="0"/>
              <a:t>e made a significant breakthrough in the field of cybersecurity by addressing a gap in the market for being able to </a:t>
            </a:r>
            <a:r>
              <a:rPr lang="en-US" dirty="0"/>
              <a:t>simultaneously defeat </a:t>
            </a:r>
            <a:r>
              <a:rPr lang="en-US" sz="2200" b="1" dirty="0"/>
              <a:t>all</a:t>
            </a:r>
            <a:r>
              <a:rPr lang="en-US" dirty="0"/>
              <a:t> </a:t>
            </a:r>
            <a:r>
              <a:rPr lang="en-US" sz="2000" dirty="0"/>
              <a:t>content threats </a:t>
            </a:r>
            <a:r>
              <a:rPr lang="mr-IN" sz="2000" dirty="0"/>
              <a:t>–</a:t>
            </a:r>
            <a:r>
              <a:rPr lang="en-US" sz="2000" dirty="0"/>
              <a:t> </a:t>
            </a:r>
            <a:r>
              <a:rPr lang="en-US" dirty="0"/>
              <a:t>known,</a:t>
            </a:r>
            <a:r>
              <a:rPr lang="en-US" sz="2000" dirty="0"/>
              <a:t> unknown/zero-day, and undetectable - without the need to understand or identify the threats and without isolating the </a:t>
            </a:r>
            <a:r>
              <a:rPr lang="en-US" dirty="0"/>
              <a:t>business from them</a:t>
            </a:r>
            <a:r>
              <a:rPr lang="en-US" sz="2000" dirty="0"/>
              <a:t>. Thus moving content security beyond detection.</a:t>
            </a:r>
            <a:endParaRPr lang="en-US" sz="200" dirty="0"/>
          </a:p>
          <a:p>
            <a:r>
              <a:rPr lang="en-US" sz="2000" dirty="0"/>
              <a:t>We pioneered a disruptive technology that delivers absolute </a:t>
            </a:r>
            <a:r>
              <a:rPr lang="en-US" sz="2000" b="1" dirty="0"/>
              <a:t>Digital Purity </a:t>
            </a:r>
            <a:r>
              <a:rPr lang="mr-IN" sz="2000" dirty="0"/>
              <a:t>–</a:t>
            </a:r>
            <a:r>
              <a:rPr lang="en-US" sz="2000" dirty="0"/>
              <a:t> threat-free content every time.  We call this ‘Content Threat Removal’ (CTR), and it works by extracting the useful business information from the source data and constructing new, clean data to carry the information to its destination.</a:t>
            </a:r>
          </a:p>
          <a:p>
            <a:r>
              <a:rPr lang="en-US" dirty="0"/>
              <a:t>CTR</a:t>
            </a:r>
            <a:r>
              <a:rPr lang="en-US" sz="2000" dirty="0"/>
              <a:t> defeats content weaponization entirely; evasion is not possible, now or in the future.</a:t>
            </a:r>
            <a:endParaRPr lang="en-US" sz="200" dirty="0"/>
          </a:p>
          <a:p>
            <a:r>
              <a:rPr lang="en-US" sz="2000" dirty="0"/>
              <a:t>The efficacy of our CTR solution is unrivalled. We have the only viable</a:t>
            </a:r>
            <a:r>
              <a:rPr lang="en-US" dirty="0"/>
              <a:t> approach </a:t>
            </a:r>
            <a:r>
              <a:rPr lang="en-US" sz="2000" dirty="0"/>
              <a:t>to defeating sophisticated and undetectable threats such as Fileless, Next Gen Morphic, and Stegware.</a:t>
            </a:r>
          </a:p>
          <a:p>
            <a:r>
              <a:rPr lang="en-US" dirty="0"/>
              <a:t>CTR changes the economics of cybersecurity forever; we have re-priced cyber risk in the market.</a:t>
            </a:r>
            <a:endParaRPr lang="en-US" sz="2000" dirty="0"/>
          </a:p>
          <a:p>
            <a:r>
              <a:rPr lang="en-US" sz="2000" dirty="0"/>
              <a:t>The CTR platform can be deployed on premise, in the cloud, or as a hybrid solution.  CTR is universally applicable to structured and unstructured data types and formats. CTR can be applied in a corporate enterprise context or in small form factors such as Industrial Control Systems &amp; IoT.</a:t>
            </a:r>
          </a:p>
          <a:p>
            <a:r>
              <a:rPr lang="en-US" sz="2000" dirty="0"/>
              <a:t>Our hypothesis is that ‘Content is King’, and the winners in our emerging digital society will be those that can fully engage content head-on and leverage the power of transacting it, sharing it, and browsing it.  CTR </a:t>
            </a:r>
            <a:r>
              <a:rPr lang="en-US" dirty="0"/>
              <a:t>provides digital purity to fully enable the new technology </a:t>
            </a:r>
            <a:r>
              <a:rPr lang="en-US" sz="2000" dirty="0"/>
              <a:t>revolution.</a:t>
            </a:r>
            <a:endParaRPr lang="en-US" sz="200" dirty="0"/>
          </a:p>
          <a:p>
            <a:r>
              <a:rPr lang="en-US" sz="2000" dirty="0"/>
              <a:t>Our company is backed by British private equity house, Yorkshire Fund Managers, whilst our board is chaired by Richard Beaton and advised by former GCHQ Deputy Director Andrew France OBE. </a:t>
            </a:r>
            <a:endParaRPr lang="en-US" sz="2000" dirty="0">
              <a:solidFill>
                <a:schemeClr val="bg1">
                  <a:lumMod val="85000"/>
                </a:schemeClr>
              </a:solidFill>
            </a:endParaRPr>
          </a:p>
        </p:txBody>
      </p:sp>
    </p:spTree>
    <p:extLst>
      <p:ext uri="{BB962C8B-B14F-4D97-AF65-F5344CB8AC3E}">
        <p14:creationId xmlns:p14="http://schemas.microsoft.com/office/powerpoint/2010/main" val="2069488748"/>
      </p:ext>
    </p:extLst>
  </p:cSld>
  <p:clrMapOvr>
    <a:masterClrMapping/>
  </p:clrMapOvr>
  <mc:AlternateContent xmlns:mc="http://schemas.openxmlformats.org/markup-compatibility/2006" xmlns:p14="http://schemas.microsoft.com/office/powerpoint/2010/main">
    <mc:Choice Requires="p14">
      <p:transition spd="slow" p14:dur="800" advTm="6062">
        <p:circle/>
      </p:transition>
    </mc:Choice>
    <mc:Fallback xmlns="">
      <p:transition spd="slow" advTm="6062">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heel(1)">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1)">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heel(1)">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heel(1)">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heel(1)">
                                      <p:cBhvr>
                                        <p:cTn id="37" dur="2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heel(1)">
                                      <p:cBhvr>
                                        <p:cTn id="4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5198" y="32452"/>
            <a:ext cx="9642384" cy="890265"/>
          </a:xfrm>
        </p:spPr>
        <p:txBody>
          <a:bodyPr/>
          <a:lstStyle/>
          <a:p>
            <a:r>
              <a:rPr lang="en-US" dirty="0">
                <a:solidFill>
                  <a:schemeClr val="tx1"/>
                </a:solidFill>
              </a:rPr>
              <a:t>Beyond detection </a:t>
            </a:r>
            <a:r>
              <a:rPr lang="mr-IN" dirty="0"/>
              <a:t>–</a:t>
            </a:r>
            <a:r>
              <a:rPr lang="en-US" dirty="0"/>
              <a:t> </a:t>
            </a:r>
            <a:r>
              <a:rPr lang="en-US" dirty="0">
                <a:solidFill>
                  <a:schemeClr val="tx1"/>
                </a:solidFill>
              </a:rPr>
              <a:t>a race to digital purity</a:t>
            </a:r>
          </a:p>
        </p:txBody>
      </p:sp>
      <p:sp>
        <p:nvSpPr>
          <p:cNvPr id="30" name="TextBox 29"/>
          <p:cNvSpPr txBox="1"/>
          <p:nvPr/>
        </p:nvSpPr>
        <p:spPr>
          <a:xfrm>
            <a:off x="775914" y="6262683"/>
            <a:ext cx="9193758" cy="830997"/>
          </a:xfrm>
          <a:prstGeom prst="rect">
            <a:avLst/>
          </a:prstGeom>
          <a:noFill/>
        </p:spPr>
        <p:txBody>
          <a:bodyPr wrap="square" rtlCol="0">
            <a:spAutoFit/>
          </a:bodyPr>
          <a:lstStyle/>
          <a:p>
            <a:pPr algn="ctr"/>
            <a:r>
              <a:rPr lang="en-US" sz="2400" dirty="0">
                <a:solidFill>
                  <a:srgbClr val="232CE9"/>
                </a:solidFill>
                <a:latin typeface="Copperplate" charset="0"/>
                <a:ea typeface="Copperplate" charset="0"/>
                <a:cs typeface="Copperplate" charset="0"/>
              </a:rPr>
              <a:t>We are on the brink of a technology revolution that requires digital purity at its very foundation</a:t>
            </a:r>
          </a:p>
        </p:txBody>
      </p:sp>
      <p:sp>
        <p:nvSpPr>
          <p:cNvPr id="25" name="Freeform 9"/>
          <p:cNvSpPr>
            <a:spLocks/>
          </p:cNvSpPr>
          <p:nvPr/>
        </p:nvSpPr>
        <p:spPr bwMode="auto">
          <a:xfrm>
            <a:off x="3935929" y="1935852"/>
            <a:ext cx="3097511" cy="1291757"/>
          </a:xfrm>
          <a:custGeom>
            <a:avLst/>
            <a:gdLst>
              <a:gd name="T0" fmla="*/ 44 w 1461"/>
              <a:gd name="T1" fmla="*/ 533 h 585"/>
              <a:gd name="T2" fmla="*/ 1 w 1461"/>
              <a:gd name="T3" fmla="*/ 472 h 585"/>
              <a:gd name="T4" fmla="*/ 753 w 1461"/>
              <a:gd name="T5" fmla="*/ 130 h 585"/>
              <a:gd name="T6" fmla="*/ 1391 w 1461"/>
              <a:gd name="T7" fmla="*/ 161 h 585"/>
              <a:gd name="T8" fmla="*/ 557 w 1461"/>
              <a:gd name="T9" fmla="*/ 418 h 585"/>
              <a:gd name="T10" fmla="*/ 120 w 1461"/>
              <a:gd name="T11" fmla="*/ 585 h 585"/>
              <a:gd name="T12" fmla="*/ 44 w 1461"/>
              <a:gd name="T13" fmla="*/ 533 h 585"/>
            </a:gdLst>
            <a:ahLst/>
            <a:cxnLst>
              <a:cxn ang="0">
                <a:pos x="T0" y="T1"/>
              </a:cxn>
              <a:cxn ang="0">
                <a:pos x="T2" y="T3"/>
              </a:cxn>
              <a:cxn ang="0">
                <a:pos x="T4" y="T5"/>
              </a:cxn>
              <a:cxn ang="0">
                <a:pos x="T6" y="T7"/>
              </a:cxn>
              <a:cxn ang="0">
                <a:pos x="T8" y="T9"/>
              </a:cxn>
              <a:cxn ang="0">
                <a:pos x="T10" y="T11"/>
              </a:cxn>
              <a:cxn ang="0">
                <a:pos x="T12" y="T13"/>
              </a:cxn>
            </a:cxnLst>
            <a:rect l="0" t="0" r="r" b="b"/>
            <a:pathLst>
              <a:path w="1461" h="585">
                <a:moveTo>
                  <a:pt x="44" y="533"/>
                </a:moveTo>
                <a:cubicBezTo>
                  <a:pt x="44" y="533"/>
                  <a:pt x="2" y="503"/>
                  <a:pt x="1" y="472"/>
                </a:cubicBezTo>
                <a:cubicBezTo>
                  <a:pt x="0" y="441"/>
                  <a:pt x="234" y="259"/>
                  <a:pt x="753" y="130"/>
                </a:cubicBezTo>
                <a:cubicBezTo>
                  <a:pt x="1272" y="0"/>
                  <a:pt x="1461" y="45"/>
                  <a:pt x="1391" y="161"/>
                </a:cubicBezTo>
                <a:cubicBezTo>
                  <a:pt x="1321" y="276"/>
                  <a:pt x="712" y="360"/>
                  <a:pt x="557" y="418"/>
                </a:cubicBezTo>
                <a:cubicBezTo>
                  <a:pt x="402" y="475"/>
                  <a:pt x="120" y="585"/>
                  <a:pt x="120" y="585"/>
                </a:cubicBezTo>
                <a:lnTo>
                  <a:pt x="44" y="533"/>
                </a:lnTo>
                <a:close/>
              </a:path>
            </a:pathLst>
          </a:custGeom>
          <a:solidFill>
            <a:srgbClr val="92D050"/>
          </a:solidFill>
          <a:ln>
            <a:noFill/>
          </a:ln>
          <a:extLst/>
        </p:spPr>
        <p:txBody>
          <a:bodyPr vert="horz" wrap="square" lIns="80201" tIns="40100" rIns="80201" bIns="157875" numCol="1" anchor="t" anchorCtr="0" compatLnSpc="1">
            <a:prstTxWarp prst="textNoShape">
              <a:avLst/>
            </a:prstTxWarp>
          </a:bodyPr>
          <a:lstStyle/>
          <a:p>
            <a:pPr defTabSz="802020"/>
            <a:endParaRPr lang="en-US" sz="1579" dirty="0">
              <a:solidFill>
                <a:srgbClr val="2A2A2A"/>
              </a:solidFill>
              <a:latin typeface="Montserrat"/>
            </a:endParaRPr>
          </a:p>
        </p:txBody>
      </p:sp>
      <p:sp>
        <p:nvSpPr>
          <p:cNvPr id="21" name="Freeform 5"/>
          <p:cNvSpPr>
            <a:spLocks/>
          </p:cNvSpPr>
          <p:nvPr/>
        </p:nvSpPr>
        <p:spPr bwMode="auto">
          <a:xfrm>
            <a:off x="3685921" y="2094718"/>
            <a:ext cx="1148608" cy="549215"/>
          </a:xfrm>
          <a:custGeom>
            <a:avLst/>
            <a:gdLst>
              <a:gd name="T0" fmla="*/ 219 w 548"/>
              <a:gd name="T1" fmla="*/ 249 h 249"/>
              <a:gd name="T2" fmla="*/ 22 w 548"/>
              <a:gd name="T3" fmla="*/ 98 h 249"/>
              <a:gd name="T4" fmla="*/ 342 w 548"/>
              <a:gd name="T5" fmla="*/ 38 h 249"/>
              <a:gd name="T6" fmla="*/ 548 w 548"/>
              <a:gd name="T7" fmla="*/ 6 h 249"/>
              <a:gd name="T8" fmla="*/ 411 w 548"/>
              <a:gd name="T9" fmla="*/ 181 h 249"/>
              <a:gd name="T10" fmla="*/ 219 w 548"/>
              <a:gd name="T11" fmla="*/ 249 h 249"/>
            </a:gdLst>
            <a:ahLst/>
            <a:cxnLst>
              <a:cxn ang="0">
                <a:pos x="T0" y="T1"/>
              </a:cxn>
              <a:cxn ang="0">
                <a:pos x="T2" y="T3"/>
              </a:cxn>
              <a:cxn ang="0">
                <a:pos x="T4" y="T5"/>
              </a:cxn>
              <a:cxn ang="0">
                <a:pos x="T6" y="T7"/>
              </a:cxn>
              <a:cxn ang="0">
                <a:pos x="T8" y="T9"/>
              </a:cxn>
              <a:cxn ang="0">
                <a:pos x="T10" y="T11"/>
              </a:cxn>
            </a:cxnLst>
            <a:rect l="0" t="0" r="r" b="b"/>
            <a:pathLst>
              <a:path w="548" h="249">
                <a:moveTo>
                  <a:pt x="219" y="249"/>
                </a:moveTo>
                <a:cubicBezTo>
                  <a:pt x="219" y="249"/>
                  <a:pt x="36" y="144"/>
                  <a:pt x="22" y="98"/>
                </a:cubicBezTo>
                <a:cubicBezTo>
                  <a:pt x="22" y="98"/>
                  <a:pt x="0" y="0"/>
                  <a:pt x="342" y="38"/>
                </a:cubicBezTo>
                <a:cubicBezTo>
                  <a:pt x="467" y="52"/>
                  <a:pt x="519" y="13"/>
                  <a:pt x="548" y="6"/>
                </a:cubicBezTo>
                <a:cubicBezTo>
                  <a:pt x="548" y="6"/>
                  <a:pt x="519" y="129"/>
                  <a:pt x="411" y="181"/>
                </a:cubicBezTo>
                <a:cubicBezTo>
                  <a:pt x="307" y="231"/>
                  <a:pt x="219" y="249"/>
                  <a:pt x="219" y="249"/>
                </a:cubicBezTo>
                <a:close/>
              </a:path>
            </a:pathLst>
          </a:custGeom>
          <a:solidFill>
            <a:srgbClr val="92D050"/>
          </a:solidFill>
          <a:ln>
            <a:noFill/>
          </a:ln>
          <a:extLst/>
        </p:spPr>
        <p:txBody>
          <a:bodyPr vert="horz" wrap="square" lIns="80201" tIns="40100" rIns="80201" bIns="157875" numCol="1" anchor="t" anchorCtr="0" compatLnSpc="1">
            <a:prstTxWarp prst="textNoShape">
              <a:avLst/>
            </a:prstTxWarp>
          </a:bodyPr>
          <a:lstStyle/>
          <a:p>
            <a:pPr defTabSz="802020"/>
            <a:endParaRPr lang="en-US" sz="1579">
              <a:solidFill>
                <a:srgbClr val="2A2A2A"/>
              </a:solidFill>
              <a:latin typeface="Montserrat"/>
            </a:endParaRPr>
          </a:p>
        </p:txBody>
      </p:sp>
      <p:sp>
        <p:nvSpPr>
          <p:cNvPr id="29" name="Freeform 13"/>
          <p:cNvSpPr>
            <a:spLocks/>
          </p:cNvSpPr>
          <p:nvPr/>
        </p:nvSpPr>
        <p:spPr bwMode="auto">
          <a:xfrm>
            <a:off x="4363076" y="4373123"/>
            <a:ext cx="755496" cy="773297"/>
          </a:xfrm>
          <a:custGeom>
            <a:avLst/>
            <a:gdLst>
              <a:gd name="T0" fmla="*/ 100 w 367"/>
              <a:gd name="T1" fmla="*/ 0 h 350"/>
              <a:gd name="T2" fmla="*/ 3 w 367"/>
              <a:gd name="T3" fmla="*/ 174 h 350"/>
              <a:gd name="T4" fmla="*/ 5 w 367"/>
              <a:gd name="T5" fmla="*/ 350 h 350"/>
              <a:gd name="T6" fmla="*/ 367 w 367"/>
              <a:gd name="T7" fmla="*/ 28 h 350"/>
              <a:gd name="T8" fmla="*/ 100 w 367"/>
              <a:gd name="T9" fmla="*/ 0 h 350"/>
            </a:gdLst>
            <a:ahLst/>
            <a:cxnLst>
              <a:cxn ang="0">
                <a:pos x="T0" y="T1"/>
              </a:cxn>
              <a:cxn ang="0">
                <a:pos x="T2" y="T3"/>
              </a:cxn>
              <a:cxn ang="0">
                <a:pos x="T4" y="T5"/>
              </a:cxn>
              <a:cxn ang="0">
                <a:pos x="T6" y="T7"/>
              </a:cxn>
              <a:cxn ang="0">
                <a:pos x="T8" y="T9"/>
              </a:cxn>
            </a:cxnLst>
            <a:rect l="0" t="0" r="r" b="b"/>
            <a:pathLst>
              <a:path w="367" h="350">
                <a:moveTo>
                  <a:pt x="100" y="0"/>
                </a:moveTo>
                <a:cubicBezTo>
                  <a:pt x="100" y="0"/>
                  <a:pt x="0" y="40"/>
                  <a:pt x="3" y="174"/>
                </a:cubicBezTo>
                <a:cubicBezTo>
                  <a:pt x="6" y="308"/>
                  <a:pt x="5" y="350"/>
                  <a:pt x="5" y="350"/>
                </a:cubicBezTo>
                <a:cubicBezTo>
                  <a:pt x="5" y="350"/>
                  <a:pt x="51" y="153"/>
                  <a:pt x="367" y="28"/>
                </a:cubicBezTo>
                <a:lnTo>
                  <a:pt x="100" y="0"/>
                </a:lnTo>
                <a:close/>
              </a:path>
            </a:pathLst>
          </a:custGeom>
          <a:solidFill>
            <a:srgbClr val="C00000"/>
          </a:solidFill>
          <a:ln>
            <a:noFill/>
          </a:ln>
          <a:extLst/>
        </p:spPr>
        <p:txBody>
          <a:bodyPr vert="horz" wrap="square" lIns="80201" tIns="40100" rIns="80201" bIns="157875" numCol="1" anchor="t" anchorCtr="0" compatLnSpc="1">
            <a:prstTxWarp prst="textNoShape">
              <a:avLst/>
            </a:prstTxWarp>
          </a:bodyPr>
          <a:lstStyle/>
          <a:p>
            <a:pPr defTabSz="802020"/>
            <a:endParaRPr lang="en-US" sz="1579">
              <a:solidFill>
                <a:srgbClr val="2A2A2A"/>
              </a:solidFill>
              <a:latin typeface="Montserrat"/>
            </a:endParaRPr>
          </a:p>
        </p:txBody>
      </p:sp>
      <p:sp>
        <p:nvSpPr>
          <p:cNvPr id="23" name="Freeform 7"/>
          <p:cNvSpPr>
            <a:spLocks/>
          </p:cNvSpPr>
          <p:nvPr/>
        </p:nvSpPr>
        <p:spPr bwMode="auto">
          <a:xfrm>
            <a:off x="4412402" y="3496320"/>
            <a:ext cx="2090257" cy="1168732"/>
          </a:xfrm>
          <a:custGeom>
            <a:avLst/>
            <a:gdLst>
              <a:gd name="T0" fmla="*/ 80 w 1049"/>
              <a:gd name="T1" fmla="*/ 506 h 529"/>
              <a:gd name="T2" fmla="*/ 12 w 1049"/>
              <a:gd name="T3" fmla="*/ 459 h 529"/>
              <a:gd name="T4" fmla="*/ 460 w 1049"/>
              <a:gd name="T5" fmla="*/ 133 h 529"/>
              <a:gd name="T6" fmla="*/ 1025 w 1049"/>
              <a:gd name="T7" fmla="*/ 113 h 529"/>
              <a:gd name="T8" fmla="*/ 379 w 1049"/>
              <a:gd name="T9" fmla="*/ 383 h 529"/>
              <a:gd name="T10" fmla="*/ 154 w 1049"/>
              <a:gd name="T11" fmla="*/ 529 h 529"/>
              <a:gd name="T12" fmla="*/ 80 w 1049"/>
              <a:gd name="T13" fmla="*/ 506 h 529"/>
            </a:gdLst>
            <a:ahLst/>
            <a:cxnLst>
              <a:cxn ang="0">
                <a:pos x="T0" y="T1"/>
              </a:cxn>
              <a:cxn ang="0">
                <a:pos x="T2" y="T3"/>
              </a:cxn>
              <a:cxn ang="0">
                <a:pos x="T4" y="T5"/>
              </a:cxn>
              <a:cxn ang="0">
                <a:pos x="T6" y="T7"/>
              </a:cxn>
              <a:cxn ang="0">
                <a:pos x="T8" y="T9"/>
              </a:cxn>
              <a:cxn ang="0">
                <a:pos x="T10" y="T11"/>
              </a:cxn>
              <a:cxn ang="0">
                <a:pos x="T12" y="T13"/>
              </a:cxn>
            </a:cxnLst>
            <a:rect l="0" t="0" r="r" b="b"/>
            <a:pathLst>
              <a:path w="1049" h="529">
                <a:moveTo>
                  <a:pt x="80" y="506"/>
                </a:moveTo>
                <a:cubicBezTo>
                  <a:pt x="80" y="506"/>
                  <a:pt x="24" y="494"/>
                  <a:pt x="12" y="459"/>
                </a:cubicBezTo>
                <a:cubicBezTo>
                  <a:pt x="0" y="423"/>
                  <a:pt x="196" y="214"/>
                  <a:pt x="460" y="133"/>
                </a:cubicBezTo>
                <a:cubicBezTo>
                  <a:pt x="725" y="51"/>
                  <a:pt x="1049" y="0"/>
                  <a:pt x="1025" y="113"/>
                </a:cubicBezTo>
                <a:cubicBezTo>
                  <a:pt x="1001" y="226"/>
                  <a:pt x="516" y="308"/>
                  <a:pt x="379" y="383"/>
                </a:cubicBezTo>
                <a:cubicBezTo>
                  <a:pt x="242" y="458"/>
                  <a:pt x="154" y="529"/>
                  <a:pt x="154" y="529"/>
                </a:cubicBezTo>
                <a:lnTo>
                  <a:pt x="80" y="506"/>
                </a:lnTo>
                <a:close/>
              </a:path>
            </a:pathLst>
          </a:custGeom>
          <a:solidFill>
            <a:srgbClr val="C00000"/>
          </a:solidFill>
          <a:ln>
            <a:noFill/>
          </a:ln>
          <a:extLst/>
        </p:spPr>
        <p:txBody>
          <a:bodyPr vert="horz" wrap="square" lIns="80201" tIns="40100" rIns="80201" bIns="157875" numCol="1" anchor="t" anchorCtr="0" compatLnSpc="1">
            <a:prstTxWarp prst="textNoShape">
              <a:avLst/>
            </a:prstTxWarp>
          </a:bodyPr>
          <a:lstStyle/>
          <a:p>
            <a:pPr defTabSz="802020"/>
            <a:endParaRPr lang="en-US" sz="1579" dirty="0">
              <a:solidFill>
                <a:srgbClr val="2A2A2A"/>
              </a:solidFill>
              <a:latin typeface="Montserrat"/>
            </a:endParaRPr>
          </a:p>
        </p:txBody>
      </p:sp>
      <p:sp>
        <p:nvSpPr>
          <p:cNvPr id="24" name="Freeform 8"/>
          <p:cNvSpPr>
            <a:spLocks/>
          </p:cNvSpPr>
          <p:nvPr/>
        </p:nvSpPr>
        <p:spPr bwMode="auto">
          <a:xfrm>
            <a:off x="4203199" y="2748453"/>
            <a:ext cx="2639955" cy="1243425"/>
          </a:xfrm>
          <a:custGeom>
            <a:avLst/>
            <a:gdLst>
              <a:gd name="T0" fmla="*/ 43 w 1320"/>
              <a:gd name="T1" fmla="*/ 513 h 565"/>
              <a:gd name="T2" fmla="*/ 1 w 1320"/>
              <a:gd name="T3" fmla="*/ 451 h 565"/>
              <a:gd name="T4" fmla="*/ 612 w 1320"/>
              <a:gd name="T5" fmla="*/ 130 h 565"/>
              <a:gd name="T6" fmla="*/ 1250 w 1320"/>
              <a:gd name="T7" fmla="*/ 161 h 565"/>
              <a:gd name="T8" fmla="*/ 415 w 1320"/>
              <a:gd name="T9" fmla="*/ 401 h 565"/>
              <a:gd name="T10" fmla="*/ 119 w 1320"/>
              <a:gd name="T11" fmla="*/ 565 h 565"/>
              <a:gd name="T12" fmla="*/ 43 w 1320"/>
              <a:gd name="T13" fmla="*/ 513 h 565"/>
            </a:gdLst>
            <a:ahLst/>
            <a:cxnLst>
              <a:cxn ang="0">
                <a:pos x="T0" y="T1"/>
              </a:cxn>
              <a:cxn ang="0">
                <a:pos x="T2" y="T3"/>
              </a:cxn>
              <a:cxn ang="0">
                <a:pos x="T4" y="T5"/>
              </a:cxn>
              <a:cxn ang="0">
                <a:pos x="T6" y="T7"/>
              </a:cxn>
              <a:cxn ang="0">
                <a:pos x="T8" y="T9"/>
              </a:cxn>
              <a:cxn ang="0">
                <a:pos x="T10" y="T11"/>
              </a:cxn>
              <a:cxn ang="0">
                <a:pos x="T12" y="T13"/>
              </a:cxn>
            </a:cxnLst>
            <a:rect l="0" t="0" r="r" b="b"/>
            <a:pathLst>
              <a:path w="1320" h="565">
                <a:moveTo>
                  <a:pt x="43" y="513"/>
                </a:moveTo>
                <a:cubicBezTo>
                  <a:pt x="43" y="513"/>
                  <a:pt x="2" y="482"/>
                  <a:pt x="1" y="451"/>
                </a:cubicBezTo>
                <a:cubicBezTo>
                  <a:pt x="0" y="420"/>
                  <a:pt x="93" y="259"/>
                  <a:pt x="612" y="130"/>
                </a:cubicBezTo>
                <a:cubicBezTo>
                  <a:pt x="1131" y="0"/>
                  <a:pt x="1320" y="45"/>
                  <a:pt x="1250" y="161"/>
                </a:cubicBezTo>
                <a:cubicBezTo>
                  <a:pt x="1180" y="276"/>
                  <a:pt x="570" y="343"/>
                  <a:pt x="415" y="401"/>
                </a:cubicBezTo>
                <a:cubicBezTo>
                  <a:pt x="259" y="458"/>
                  <a:pt x="119" y="565"/>
                  <a:pt x="119" y="565"/>
                </a:cubicBezTo>
                <a:lnTo>
                  <a:pt x="43" y="513"/>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201" tIns="40100" rIns="80201" bIns="157875" numCol="1" anchor="t" anchorCtr="0" compatLnSpc="1">
            <a:prstTxWarp prst="textNoShape">
              <a:avLst/>
            </a:prstTxWarp>
          </a:bodyPr>
          <a:lstStyle/>
          <a:p>
            <a:pPr defTabSz="802020"/>
            <a:endParaRPr lang="en-US" sz="1579">
              <a:solidFill>
                <a:srgbClr val="2A2A2A"/>
              </a:solidFill>
              <a:latin typeface="Montserrat"/>
            </a:endParaRPr>
          </a:p>
        </p:txBody>
      </p:sp>
      <p:sp>
        <p:nvSpPr>
          <p:cNvPr id="35" name="TextBox 34"/>
          <p:cNvSpPr txBox="1"/>
          <p:nvPr/>
        </p:nvSpPr>
        <p:spPr>
          <a:xfrm flipH="1">
            <a:off x="2619432" y="5787492"/>
            <a:ext cx="5521125" cy="369332"/>
          </a:xfrm>
          <a:prstGeom prst="rect">
            <a:avLst/>
          </a:prstGeom>
          <a:noFill/>
        </p:spPr>
        <p:txBody>
          <a:bodyPr wrap="square" rtlCol="0" anchor="t">
            <a:spAutoFit/>
          </a:bodyPr>
          <a:lstStyle/>
          <a:p>
            <a:pPr algn="ctr" defTabSz="802020"/>
            <a:r>
              <a:rPr lang="en-US" sz="1800" i="1" dirty="0">
                <a:solidFill>
                  <a:srgbClr val="2A2A2A"/>
                </a:solidFill>
                <a:latin typeface="Montserrat"/>
              </a:rPr>
              <a:t>Efficacy of Threat Protection</a:t>
            </a:r>
          </a:p>
        </p:txBody>
      </p:sp>
      <p:cxnSp>
        <p:nvCxnSpPr>
          <p:cNvPr id="36" name="Straight Connector 35"/>
          <p:cNvCxnSpPr/>
          <p:nvPr/>
        </p:nvCxnSpPr>
        <p:spPr>
          <a:xfrm flipH="1">
            <a:off x="1508416" y="3386476"/>
            <a:ext cx="2670742" cy="8253"/>
          </a:xfrm>
          <a:prstGeom prst="line">
            <a:avLst/>
          </a:prstGeom>
          <a:ln cap="rnd">
            <a:solidFill>
              <a:schemeClr val="tx1"/>
            </a:solidFill>
            <a:prstDash val="sysDash"/>
            <a:round/>
            <a:tailEnd type="ova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flipH="1">
            <a:off x="6876177" y="2351524"/>
            <a:ext cx="3422683" cy="1246495"/>
          </a:xfrm>
          <a:prstGeom prst="rect">
            <a:avLst/>
          </a:prstGeom>
          <a:noFill/>
        </p:spPr>
        <p:txBody>
          <a:bodyPr wrap="square" rtlCol="0">
            <a:spAutoFit/>
          </a:bodyPr>
          <a:lstStyle/>
          <a:p>
            <a:pPr algn="r" defTabSz="802020"/>
            <a:r>
              <a:rPr lang="en-US" sz="1500" i="1" dirty="0">
                <a:solidFill>
                  <a:schemeClr val="tx1">
                    <a:lumMod val="65000"/>
                    <a:lumOff val="35000"/>
                  </a:schemeClr>
                </a:solidFill>
              </a:rPr>
              <a:t>Ahead of the game and always will be</a:t>
            </a:r>
            <a:endParaRPr lang="en-US" sz="1500" dirty="0">
              <a:solidFill>
                <a:schemeClr val="tx1">
                  <a:lumMod val="65000"/>
                  <a:lumOff val="35000"/>
                </a:schemeClr>
              </a:solidFill>
            </a:endParaRPr>
          </a:p>
          <a:p>
            <a:pPr algn="r" defTabSz="802020"/>
            <a:r>
              <a:rPr lang="en-US" sz="1500" dirty="0">
                <a:solidFill>
                  <a:schemeClr val="tx1">
                    <a:lumMod val="65000"/>
                    <a:lumOff val="35000"/>
                  </a:schemeClr>
                </a:solidFill>
              </a:rPr>
              <a:t> Information extracted from source data and delivered on completely new data for comprehensive Content Transforms.  </a:t>
            </a:r>
          </a:p>
          <a:p>
            <a:pPr algn="r" defTabSz="802020"/>
            <a:r>
              <a:rPr lang="en-US" sz="1500" dirty="0">
                <a:solidFill>
                  <a:schemeClr val="tx1">
                    <a:lumMod val="65000"/>
                    <a:lumOff val="35000"/>
                  </a:schemeClr>
                </a:solidFill>
              </a:rPr>
              <a:t>No Evasion - No Fail - No Loss.</a:t>
            </a:r>
          </a:p>
        </p:txBody>
      </p:sp>
      <p:sp>
        <p:nvSpPr>
          <p:cNvPr id="44" name="TextBox 43"/>
          <p:cNvSpPr txBox="1"/>
          <p:nvPr/>
        </p:nvSpPr>
        <p:spPr>
          <a:xfrm flipH="1">
            <a:off x="4071917" y="5459445"/>
            <a:ext cx="2597284" cy="338554"/>
          </a:xfrm>
          <a:prstGeom prst="rect">
            <a:avLst/>
          </a:prstGeom>
          <a:noFill/>
        </p:spPr>
        <p:txBody>
          <a:bodyPr wrap="square" rtlCol="0">
            <a:spAutoFit/>
          </a:bodyPr>
          <a:lstStyle/>
          <a:p>
            <a:pPr algn="ctr" defTabSz="802020"/>
            <a:r>
              <a:rPr lang="en-US" sz="1600" b="1" dirty="0">
                <a:solidFill>
                  <a:srgbClr val="FF0000"/>
                </a:solidFill>
              </a:rPr>
              <a:t>BEST ENDEAVORS</a:t>
            </a:r>
          </a:p>
        </p:txBody>
      </p:sp>
      <p:cxnSp>
        <p:nvCxnSpPr>
          <p:cNvPr id="45" name="Straight Connector 44"/>
          <p:cNvCxnSpPr/>
          <p:nvPr/>
        </p:nvCxnSpPr>
        <p:spPr>
          <a:xfrm flipH="1">
            <a:off x="9108186" y="2325398"/>
            <a:ext cx="6559" cy="0"/>
          </a:xfrm>
          <a:prstGeom prst="line">
            <a:avLst/>
          </a:prstGeom>
          <a:ln cap="rnd">
            <a:solidFill>
              <a:schemeClr val="tx1"/>
            </a:solidFill>
            <a:prstDash val="sysDash"/>
            <a:round/>
            <a:tailEnd type="ova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flipH="1">
            <a:off x="7082789" y="1986211"/>
            <a:ext cx="3211308" cy="369332"/>
          </a:xfrm>
          <a:prstGeom prst="rect">
            <a:avLst/>
          </a:prstGeom>
          <a:noFill/>
        </p:spPr>
        <p:txBody>
          <a:bodyPr wrap="square" rtlCol="0">
            <a:spAutoFit/>
          </a:bodyPr>
          <a:lstStyle/>
          <a:p>
            <a:pPr algn="r" defTabSz="802020"/>
            <a:r>
              <a:rPr lang="en-US" sz="1800" b="1" dirty="0">
                <a:solidFill>
                  <a:schemeClr val="tx1">
                    <a:lumMod val="75000"/>
                    <a:lumOff val="25000"/>
                  </a:schemeClr>
                </a:solidFill>
              </a:rPr>
              <a:t>Content Threat Removal</a:t>
            </a:r>
          </a:p>
        </p:txBody>
      </p:sp>
      <p:cxnSp>
        <p:nvCxnSpPr>
          <p:cNvPr id="32" name="Straight Connector 31"/>
          <p:cNvCxnSpPr/>
          <p:nvPr/>
        </p:nvCxnSpPr>
        <p:spPr>
          <a:xfrm flipH="1" flipV="1">
            <a:off x="9142767" y="4299301"/>
            <a:ext cx="6932" cy="34500"/>
          </a:xfrm>
          <a:prstGeom prst="line">
            <a:avLst/>
          </a:prstGeom>
          <a:ln cap="rnd">
            <a:solidFill>
              <a:schemeClr val="tx1"/>
            </a:solidFill>
            <a:prstDash val="sysDash"/>
            <a:round/>
            <a:tailEnd type="ova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flipH="1">
            <a:off x="2157133" y="1276404"/>
            <a:ext cx="6400800" cy="369332"/>
          </a:xfrm>
          <a:prstGeom prst="rect">
            <a:avLst/>
          </a:prstGeom>
          <a:noFill/>
        </p:spPr>
        <p:txBody>
          <a:bodyPr wrap="square" rtlCol="0">
            <a:spAutoFit/>
          </a:bodyPr>
          <a:lstStyle/>
          <a:p>
            <a:pPr algn="ctr" defTabSz="802020"/>
            <a:r>
              <a:rPr lang="en-GB" sz="1800" b="1" dirty="0">
                <a:solidFill>
                  <a:srgbClr val="00B050"/>
                </a:solidFill>
              </a:rPr>
              <a:t>D</a:t>
            </a:r>
            <a:r>
              <a:rPr lang="en-US" sz="1800" b="1" dirty="0">
                <a:solidFill>
                  <a:srgbClr val="00B050"/>
                </a:solidFill>
              </a:rPr>
              <a:t>IGITALLY PURE</a:t>
            </a:r>
          </a:p>
        </p:txBody>
      </p:sp>
      <p:sp>
        <p:nvSpPr>
          <p:cNvPr id="41" name="TextBox 40"/>
          <p:cNvSpPr txBox="1"/>
          <p:nvPr/>
        </p:nvSpPr>
        <p:spPr>
          <a:xfrm flipH="1">
            <a:off x="7180420" y="3945067"/>
            <a:ext cx="3113677" cy="369332"/>
          </a:xfrm>
          <a:prstGeom prst="rect">
            <a:avLst/>
          </a:prstGeom>
          <a:noFill/>
        </p:spPr>
        <p:txBody>
          <a:bodyPr wrap="square" rtlCol="0">
            <a:spAutoFit/>
          </a:bodyPr>
          <a:lstStyle/>
          <a:p>
            <a:pPr algn="r" defTabSz="802020"/>
            <a:r>
              <a:rPr lang="en-US" sz="1800" b="1" dirty="0">
                <a:solidFill>
                  <a:schemeClr val="tx1">
                    <a:lumMod val="65000"/>
                    <a:lumOff val="35000"/>
                  </a:schemeClr>
                </a:solidFill>
              </a:rPr>
              <a:t>Traditional Security Stack</a:t>
            </a:r>
          </a:p>
        </p:txBody>
      </p:sp>
      <p:sp>
        <p:nvSpPr>
          <p:cNvPr id="42" name="TextBox 41"/>
          <p:cNvSpPr txBox="1"/>
          <p:nvPr/>
        </p:nvSpPr>
        <p:spPr>
          <a:xfrm flipH="1">
            <a:off x="5942400" y="4345505"/>
            <a:ext cx="4306183" cy="1246495"/>
          </a:xfrm>
          <a:prstGeom prst="rect">
            <a:avLst/>
          </a:prstGeom>
          <a:noFill/>
        </p:spPr>
        <p:txBody>
          <a:bodyPr wrap="square" rtlCol="0">
            <a:spAutoFit/>
          </a:bodyPr>
          <a:lstStyle/>
          <a:p>
            <a:pPr algn="r" defTabSz="802020"/>
            <a:r>
              <a:rPr lang="en-US" sz="1500" i="1" dirty="0">
                <a:solidFill>
                  <a:schemeClr val="tx1">
                    <a:lumMod val="65000"/>
                    <a:lumOff val="35000"/>
                  </a:schemeClr>
                </a:solidFill>
              </a:rPr>
              <a:t>Trivially evaded by smarter attackers</a:t>
            </a:r>
          </a:p>
          <a:p>
            <a:pPr algn="r" defTabSz="802020"/>
            <a:r>
              <a:rPr lang="en-US" sz="1500" dirty="0">
                <a:solidFill>
                  <a:srgbClr val="2A2A2A">
                    <a:lumMod val="75000"/>
                    <a:lumOff val="25000"/>
                  </a:srgbClr>
                </a:solidFill>
              </a:rPr>
              <a:t>Signature-based Anti-Virus, NGFW, SWG, Sandboxing, DLP, CDR, &amp; EDR.</a:t>
            </a:r>
          </a:p>
          <a:p>
            <a:pPr algn="r" defTabSz="802020"/>
            <a:r>
              <a:rPr lang="en-US" sz="1500" dirty="0">
                <a:solidFill>
                  <a:schemeClr val="tx1">
                    <a:lumMod val="65000"/>
                    <a:lumOff val="35000"/>
                  </a:schemeClr>
                </a:solidFill>
              </a:rPr>
              <a:t>Volume of SOC alerts a big headache.</a:t>
            </a:r>
          </a:p>
          <a:p>
            <a:pPr algn="r" defTabSz="802020"/>
            <a:endParaRPr lang="en-US" sz="1500" dirty="0">
              <a:solidFill>
                <a:srgbClr val="2A2A2A">
                  <a:lumMod val="75000"/>
                  <a:lumOff val="25000"/>
                </a:srgbClr>
              </a:solidFill>
            </a:endParaRPr>
          </a:p>
        </p:txBody>
      </p:sp>
      <p:sp>
        <p:nvSpPr>
          <p:cNvPr id="48" name="TextBox 47"/>
          <p:cNvSpPr txBox="1"/>
          <p:nvPr/>
        </p:nvSpPr>
        <p:spPr>
          <a:xfrm flipH="1">
            <a:off x="359231" y="2981362"/>
            <a:ext cx="2506716" cy="369332"/>
          </a:xfrm>
          <a:prstGeom prst="rect">
            <a:avLst/>
          </a:prstGeom>
          <a:noFill/>
        </p:spPr>
        <p:txBody>
          <a:bodyPr wrap="square" rtlCol="0">
            <a:spAutoFit/>
          </a:bodyPr>
          <a:lstStyle/>
          <a:p>
            <a:pPr defTabSz="802020"/>
            <a:r>
              <a:rPr lang="en-US" sz="1800" b="1" dirty="0">
                <a:solidFill>
                  <a:schemeClr val="tx1">
                    <a:lumMod val="65000"/>
                    <a:lumOff val="35000"/>
                  </a:schemeClr>
                </a:solidFill>
              </a:rPr>
              <a:t>Browser Isolation</a:t>
            </a:r>
          </a:p>
        </p:txBody>
      </p:sp>
      <p:sp>
        <p:nvSpPr>
          <p:cNvPr id="49" name="TextBox 48"/>
          <p:cNvSpPr txBox="1"/>
          <p:nvPr/>
        </p:nvSpPr>
        <p:spPr>
          <a:xfrm flipH="1">
            <a:off x="356798" y="3401499"/>
            <a:ext cx="3507086" cy="1897122"/>
          </a:xfrm>
          <a:prstGeom prst="rect">
            <a:avLst/>
          </a:prstGeom>
          <a:noFill/>
        </p:spPr>
        <p:txBody>
          <a:bodyPr wrap="square" rtlCol="0">
            <a:spAutoFit/>
          </a:bodyPr>
          <a:lstStyle/>
          <a:p>
            <a:pPr defTabSz="802020"/>
            <a:r>
              <a:rPr lang="en-US" sz="1500" i="1" dirty="0">
                <a:solidFill>
                  <a:schemeClr val="tx1">
                    <a:lumMod val="65000"/>
                    <a:lumOff val="35000"/>
                  </a:schemeClr>
                </a:solidFill>
              </a:rPr>
              <a:t>Policy exceptions essential to get job done</a:t>
            </a:r>
          </a:p>
          <a:p>
            <a:pPr defTabSz="802020"/>
            <a:r>
              <a:rPr lang="en-US" sz="1500" dirty="0">
                <a:solidFill>
                  <a:schemeClr val="tx1">
                    <a:lumMod val="65000"/>
                    <a:lumOff val="35000"/>
                  </a:schemeClr>
                </a:solidFill>
              </a:rPr>
              <a:t>Isolates system from unsafe content.</a:t>
            </a:r>
          </a:p>
          <a:p>
            <a:pPr defTabSz="802020"/>
            <a:r>
              <a:rPr lang="en-US" sz="1500" dirty="0">
                <a:solidFill>
                  <a:schemeClr val="tx1">
                    <a:lumMod val="65000"/>
                    <a:lumOff val="35000"/>
                  </a:schemeClr>
                </a:solidFill>
              </a:rPr>
              <a:t>Reduces SOC alerts by circa 60%.</a:t>
            </a:r>
          </a:p>
          <a:p>
            <a:pPr defTabSz="802020"/>
            <a:r>
              <a:rPr lang="en-US" sz="1500" dirty="0">
                <a:solidFill>
                  <a:schemeClr val="tx1">
                    <a:lumMod val="65000"/>
                    <a:lumOff val="35000"/>
                  </a:schemeClr>
                </a:solidFill>
              </a:rPr>
              <a:t>Isolates safe content as well.</a:t>
            </a:r>
          </a:p>
          <a:p>
            <a:pPr defTabSz="802020"/>
            <a:r>
              <a:rPr lang="en-US" sz="1500" dirty="0">
                <a:solidFill>
                  <a:schemeClr val="tx1">
                    <a:lumMod val="65000"/>
                    <a:lumOff val="35000"/>
                  </a:schemeClr>
                </a:solidFill>
              </a:rPr>
              <a:t>Exceptions to isolation policy essential to get job done.</a:t>
            </a:r>
          </a:p>
          <a:p>
            <a:pPr defTabSz="802020"/>
            <a:r>
              <a:rPr lang="en-US" sz="1500" dirty="0">
                <a:solidFill>
                  <a:schemeClr val="tx1">
                    <a:lumMod val="65000"/>
                    <a:lumOff val="35000"/>
                  </a:schemeClr>
                </a:solidFill>
              </a:rPr>
              <a:t>Exploited by sophisticated attackers.</a:t>
            </a:r>
          </a:p>
          <a:p>
            <a:pPr defTabSz="802020"/>
            <a:endParaRPr lang="en-US" sz="1228" dirty="0">
              <a:solidFill>
                <a:schemeClr val="tx1">
                  <a:lumMod val="65000"/>
                  <a:lumOff val="35000"/>
                </a:schemeClr>
              </a:solidFill>
            </a:endParaRPr>
          </a:p>
        </p:txBody>
      </p:sp>
      <p:cxnSp>
        <p:nvCxnSpPr>
          <p:cNvPr id="38" name="Straight Connector 37"/>
          <p:cNvCxnSpPr/>
          <p:nvPr/>
        </p:nvCxnSpPr>
        <p:spPr>
          <a:xfrm flipH="1" flipV="1">
            <a:off x="4179158" y="3386834"/>
            <a:ext cx="6932" cy="34500"/>
          </a:xfrm>
          <a:prstGeom prst="line">
            <a:avLst/>
          </a:prstGeom>
          <a:ln cap="rnd">
            <a:solidFill>
              <a:schemeClr val="tx1"/>
            </a:solidFill>
            <a:prstDash val="sysDash"/>
            <a:round/>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cxnSpLocks/>
          </p:cNvCxnSpPr>
          <p:nvPr/>
        </p:nvCxnSpPr>
        <p:spPr>
          <a:xfrm flipH="1">
            <a:off x="6843154" y="2306430"/>
            <a:ext cx="2280185" cy="0"/>
          </a:xfrm>
          <a:prstGeom prst="line">
            <a:avLst/>
          </a:prstGeom>
          <a:ln cap="rnd">
            <a:solidFill>
              <a:schemeClr val="tx1"/>
            </a:solidFill>
            <a:prstDash val="sysDash"/>
            <a:round/>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959272" y="4295330"/>
            <a:ext cx="3136941" cy="20010"/>
          </a:xfrm>
          <a:prstGeom prst="line">
            <a:avLst/>
          </a:prstGeom>
          <a:ln cap="rnd">
            <a:solidFill>
              <a:schemeClr val="tx1"/>
            </a:solidFill>
            <a:prstDash val="sysDash"/>
            <a:round/>
            <a:tailEnd type="oval"/>
          </a:ln>
        </p:spPr>
        <p:style>
          <a:lnRef idx="1">
            <a:schemeClr val="accent1"/>
          </a:lnRef>
          <a:fillRef idx="0">
            <a:schemeClr val="accent1"/>
          </a:fillRef>
          <a:effectRef idx="0">
            <a:schemeClr val="accent1"/>
          </a:effectRef>
          <a:fontRef idx="minor">
            <a:schemeClr val="tx1"/>
          </a:fontRef>
        </p:style>
      </p:cxnSp>
      <p:sp>
        <p:nvSpPr>
          <p:cNvPr id="43" name="Down Arrow 42">
            <a:extLst>
              <a:ext uri="{FF2B5EF4-FFF2-40B4-BE49-F238E27FC236}">
                <a16:creationId xmlns:a16="http://schemas.microsoft.com/office/drawing/2014/main" id="{526C931F-A3CC-0842-95CC-C69C9E3F5862}"/>
              </a:ext>
            </a:extLst>
          </p:cNvPr>
          <p:cNvSpPr/>
          <p:nvPr/>
        </p:nvSpPr>
        <p:spPr>
          <a:xfrm rot="10800000">
            <a:off x="5176042" y="1623183"/>
            <a:ext cx="361138" cy="3429609"/>
          </a:xfrm>
          <a:prstGeom prst="downArrow">
            <a:avLst/>
          </a:prstGeom>
          <a:gradFill>
            <a:gsLst>
              <a:gs pos="17000">
                <a:schemeClr val="bg1">
                  <a:lumMod val="95000"/>
                </a:schemeClr>
              </a:gs>
              <a:gs pos="0">
                <a:schemeClr val="bg1"/>
              </a:gs>
              <a:gs pos="100000">
                <a:schemeClr val="tx1"/>
              </a:gs>
            </a:gsLst>
            <a:lin ang="16200000" scaled="1"/>
          </a:gradFill>
          <a:ln w="25400">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dirty="0">
              <a:solidFill>
                <a:srgbClr val="FFFFFF"/>
              </a:solidFill>
            </a:endParaRPr>
          </a:p>
        </p:txBody>
      </p:sp>
      <p:sp>
        <p:nvSpPr>
          <p:cNvPr id="4" name="Manual Operation 3">
            <a:extLst>
              <a:ext uri="{FF2B5EF4-FFF2-40B4-BE49-F238E27FC236}">
                <a16:creationId xmlns:a16="http://schemas.microsoft.com/office/drawing/2014/main" id="{6F034B69-608D-5E49-BD62-FA9B9733C116}"/>
              </a:ext>
            </a:extLst>
          </p:cNvPr>
          <p:cNvSpPr/>
          <p:nvPr/>
        </p:nvSpPr>
        <p:spPr>
          <a:xfrm rot="10800000">
            <a:off x="5160692" y="3506303"/>
            <a:ext cx="424337" cy="1967412"/>
          </a:xfrm>
          <a:prstGeom prst="flowChartManualOperation">
            <a:avLst/>
          </a:prstGeom>
          <a:gradFill>
            <a:gsLst>
              <a:gs pos="0">
                <a:schemeClr val="bg1">
                  <a:lumMod val="95000"/>
                </a:schemeClr>
              </a:gs>
              <a:gs pos="0">
                <a:schemeClr val="bg1">
                  <a:lumMod val="50000"/>
                  <a:tint val="44500"/>
                  <a:satMod val="160000"/>
                </a:schemeClr>
              </a:gs>
              <a:gs pos="100000">
                <a:schemeClr val="tx1"/>
              </a:gs>
            </a:gsLst>
            <a:lin ang="16200000" scaled="1"/>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12"/>
          <p:cNvSpPr>
            <a:spLocks/>
          </p:cNvSpPr>
          <p:nvPr/>
        </p:nvSpPr>
        <p:spPr bwMode="auto">
          <a:xfrm>
            <a:off x="4199894" y="3726672"/>
            <a:ext cx="2257053" cy="834809"/>
          </a:xfrm>
          <a:custGeom>
            <a:avLst/>
            <a:gdLst>
              <a:gd name="T0" fmla="*/ 3 w 1174"/>
              <a:gd name="T1" fmla="*/ 5 h 378"/>
              <a:gd name="T2" fmla="*/ 441 w 1174"/>
              <a:gd name="T3" fmla="*/ 144 h 378"/>
              <a:gd name="T4" fmla="*/ 1174 w 1174"/>
              <a:gd name="T5" fmla="*/ 0 h 378"/>
              <a:gd name="T6" fmla="*/ 1143 w 1174"/>
              <a:gd name="T7" fmla="*/ 242 h 378"/>
              <a:gd name="T8" fmla="*/ 646 w 1174"/>
              <a:gd name="T9" fmla="*/ 375 h 378"/>
              <a:gd name="T10" fmla="*/ 21 w 1174"/>
              <a:gd name="T11" fmla="*/ 243 h 378"/>
              <a:gd name="T12" fmla="*/ 3 w 1174"/>
              <a:gd name="T13" fmla="*/ 5 h 378"/>
            </a:gdLst>
            <a:ahLst/>
            <a:cxnLst>
              <a:cxn ang="0">
                <a:pos x="T0" y="T1"/>
              </a:cxn>
              <a:cxn ang="0">
                <a:pos x="T2" y="T3"/>
              </a:cxn>
              <a:cxn ang="0">
                <a:pos x="T4" y="T5"/>
              </a:cxn>
              <a:cxn ang="0">
                <a:pos x="T6" y="T7"/>
              </a:cxn>
              <a:cxn ang="0">
                <a:pos x="T8" y="T9"/>
              </a:cxn>
              <a:cxn ang="0">
                <a:pos x="T10" y="T11"/>
              </a:cxn>
              <a:cxn ang="0">
                <a:pos x="T12" y="T13"/>
              </a:cxn>
            </a:cxnLst>
            <a:rect l="0" t="0" r="r" b="b"/>
            <a:pathLst>
              <a:path w="1174" h="378">
                <a:moveTo>
                  <a:pt x="3" y="5"/>
                </a:moveTo>
                <a:cubicBezTo>
                  <a:pt x="3" y="5"/>
                  <a:pt x="0" y="100"/>
                  <a:pt x="441" y="144"/>
                </a:cubicBezTo>
                <a:cubicBezTo>
                  <a:pt x="883" y="189"/>
                  <a:pt x="1174" y="58"/>
                  <a:pt x="1174" y="0"/>
                </a:cubicBezTo>
                <a:cubicBezTo>
                  <a:pt x="1174" y="0"/>
                  <a:pt x="1151" y="231"/>
                  <a:pt x="1143" y="242"/>
                </a:cubicBezTo>
                <a:cubicBezTo>
                  <a:pt x="1135" y="253"/>
                  <a:pt x="1057" y="378"/>
                  <a:pt x="646" y="375"/>
                </a:cubicBezTo>
                <a:cubicBezTo>
                  <a:pt x="217" y="371"/>
                  <a:pt x="27" y="297"/>
                  <a:pt x="21" y="243"/>
                </a:cubicBezTo>
                <a:cubicBezTo>
                  <a:pt x="14" y="189"/>
                  <a:pt x="3" y="5"/>
                  <a:pt x="3" y="5"/>
                </a:cubicBezTo>
                <a:close/>
              </a:path>
            </a:pathLst>
          </a:custGeom>
          <a:solidFill>
            <a:srgbClr val="FF0000"/>
          </a:solidFill>
          <a:ln>
            <a:noFill/>
          </a:ln>
          <a:extLst/>
        </p:spPr>
        <p:txBody>
          <a:bodyPr vert="horz" wrap="square" lIns="80201" tIns="40100" rIns="80201" bIns="126300" numCol="1" anchor="b" anchorCtr="0" compatLnSpc="1">
            <a:prstTxWarp prst="textNoShape">
              <a:avLst/>
            </a:prstTxWarp>
          </a:bodyPr>
          <a:lstStyle/>
          <a:p>
            <a:pPr algn="ctr" defTabSz="802020"/>
            <a:r>
              <a:rPr lang="en-US" sz="1800" dirty="0">
                <a:solidFill>
                  <a:srgbClr val="FFFFFF"/>
                </a:solidFill>
                <a:latin typeface="Montserrat"/>
              </a:rPr>
              <a:t>Detectors</a:t>
            </a:r>
          </a:p>
        </p:txBody>
      </p:sp>
      <p:sp>
        <p:nvSpPr>
          <p:cNvPr id="26" name="Freeform 10"/>
          <p:cNvSpPr>
            <a:spLocks/>
          </p:cNvSpPr>
          <p:nvPr/>
        </p:nvSpPr>
        <p:spPr bwMode="auto">
          <a:xfrm>
            <a:off x="3936549" y="2999827"/>
            <a:ext cx="2791871" cy="874351"/>
          </a:xfrm>
          <a:custGeom>
            <a:avLst/>
            <a:gdLst>
              <a:gd name="T0" fmla="*/ 0 w 1360"/>
              <a:gd name="T1" fmla="*/ 0 h 397"/>
              <a:gd name="T2" fmla="*/ 634 w 1360"/>
              <a:gd name="T3" fmla="*/ 160 h 397"/>
              <a:gd name="T4" fmla="*/ 1360 w 1360"/>
              <a:gd name="T5" fmla="*/ 0 h 397"/>
              <a:gd name="T6" fmla="*/ 1339 w 1360"/>
              <a:gd name="T7" fmla="*/ 254 h 397"/>
              <a:gd name="T8" fmla="*/ 682 w 1360"/>
              <a:gd name="T9" fmla="*/ 387 h 397"/>
              <a:gd name="T10" fmla="*/ 27 w 1360"/>
              <a:gd name="T11" fmla="*/ 267 h 397"/>
              <a:gd name="T12" fmla="*/ 0 w 1360"/>
              <a:gd name="T13" fmla="*/ 0 h 397"/>
            </a:gdLst>
            <a:ahLst/>
            <a:cxnLst>
              <a:cxn ang="0">
                <a:pos x="T0" y="T1"/>
              </a:cxn>
              <a:cxn ang="0">
                <a:pos x="T2" y="T3"/>
              </a:cxn>
              <a:cxn ang="0">
                <a:pos x="T4" y="T5"/>
              </a:cxn>
              <a:cxn ang="0">
                <a:pos x="T6" y="T7"/>
              </a:cxn>
              <a:cxn ang="0">
                <a:pos x="T8" y="T9"/>
              </a:cxn>
              <a:cxn ang="0">
                <a:pos x="T10" y="T11"/>
              </a:cxn>
              <a:cxn ang="0">
                <a:pos x="T12" y="T13"/>
              </a:cxn>
            </a:cxnLst>
            <a:rect l="0" t="0" r="r" b="b"/>
            <a:pathLst>
              <a:path w="1360" h="397">
                <a:moveTo>
                  <a:pt x="0" y="0"/>
                </a:moveTo>
                <a:cubicBezTo>
                  <a:pt x="0" y="0"/>
                  <a:pt x="48" y="147"/>
                  <a:pt x="634" y="160"/>
                </a:cubicBezTo>
                <a:cubicBezTo>
                  <a:pt x="1220" y="173"/>
                  <a:pt x="1353" y="32"/>
                  <a:pt x="1360" y="0"/>
                </a:cubicBezTo>
                <a:cubicBezTo>
                  <a:pt x="1360" y="0"/>
                  <a:pt x="1343" y="243"/>
                  <a:pt x="1339" y="254"/>
                </a:cubicBezTo>
                <a:cubicBezTo>
                  <a:pt x="1334" y="264"/>
                  <a:pt x="1255" y="397"/>
                  <a:pt x="682" y="387"/>
                </a:cubicBezTo>
                <a:cubicBezTo>
                  <a:pt x="109" y="377"/>
                  <a:pt x="31" y="280"/>
                  <a:pt x="27" y="267"/>
                </a:cubicBezTo>
                <a:cubicBezTo>
                  <a:pt x="23" y="254"/>
                  <a:pt x="0" y="0"/>
                  <a:pt x="0" y="0"/>
                </a:cubicBezTo>
                <a:close/>
              </a:path>
            </a:pathLst>
          </a:custGeom>
          <a:solidFill>
            <a:schemeClr val="bg1">
              <a:lumMod val="50000"/>
            </a:schemeClr>
          </a:solidFill>
          <a:ln>
            <a:noFill/>
          </a:ln>
          <a:extLst/>
        </p:spPr>
        <p:txBody>
          <a:bodyPr vert="horz" wrap="square" lIns="80201" tIns="40100" rIns="80201" bIns="157875" numCol="1" anchor="b" anchorCtr="0" compatLnSpc="1">
            <a:prstTxWarp prst="textNoShape">
              <a:avLst/>
            </a:prstTxWarp>
          </a:bodyPr>
          <a:lstStyle/>
          <a:p>
            <a:pPr algn="ctr" defTabSz="802020"/>
            <a:r>
              <a:rPr lang="en-US" sz="1800" dirty="0">
                <a:solidFill>
                  <a:srgbClr val="FFFFFF"/>
                </a:solidFill>
                <a:latin typeface="Montserrat"/>
              </a:rPr>
              <a:t>Isolators</a:t>
            </a:r>
          </a:p>
        </p:txBody>
      </p:sp>
      <p:sp>
        <p:nvSpPr>
          <p:cNvPr id="27" name="Freeform 11"/>
          <p:cNvSpPr>
            <a:spLocks/>
          </p:cNvSpPr>
          <p:nvPr/>
        </p:nvSpPr>
        <p:spPr bwMode="auto">
          <a:xfrm>
            <a:off x="3731124" y="2213351"/>
            <a:ext cx="3180170" cy="918288"/>
          </a:xfrm>
          <a:custGeom>
            <a:avLst/>
            <a:gdLst>
              <a:gd name="T0" fmla="*/ 0 w 1485"/>
              <a:gd name="T1" fmla="*/ 44 h 417"/>
              <a:gd name="T2" fmla="*/ 759 w 1485"/>
              <a:gd name="T3" fmla="*/ 160 h 417"/>
              <a:gd name="T4" fmla="*/ 1485 w 1485"/>
              <a:gd name="T5" fmla="*/ 0 h 417"/>
              <a:gd name="T6" fmla="*/ 1460 w 1485"/>
              <a:gd name="T7" fmla="*/ 254 h 417"/>
              <a:gd name="T8" fmla="*/ 784 w 1485"/>
              <a:gd name="T9" fmla="*/ 407 h 417"/>
              <a:gd name="T10" fmla="*/ 36 w 1485"/>
              <a:gd name="T11" fmla="*/ 275 h 417"/>
              <a:gd name="T12" fmla="*/ 0 w 1485"/>
              <a:gd name="T13" fmla="*/ 44 h 417"/>
            </a:gdLst>
            <a:ahLst/>
            <a:cxnLst>
              <a:cxn ang="0">
                <a:pos x="T0" y="T1"/>
              </a:cxn>
              <a:cxn ang="0">
                <a:pos x="T2" y="T3"/>
              </a:cxn>
              <a:cxn ang="0">
                <a:pos x="T4" y="T5"/>
              </a:cxn>
              <a:cxn ang="0">
                <a:pos x="T6" y="T7"/>
              </a:cxn>
              <a:cxn ang="0">
                <a:pos x="T8" y="T9"/>
              </a:cxn>
              <a:cxn ang="0">
                <a:pos x="T10" y="T11"/>
              </a:cxn>
              <a:cxn ang="0">
                <a:pos x="T12" y="T13"/>
              </a:cxn>
            </a:cxnLst>
            <a:rect l="0" t="0" r="r" b="b"/>
            <a:pathLst>
              <a:path w="1485" h="417">
                <a:moveTo>
                  <a:pt x="0" y="44"/>
                </a:moveTo>
                <a:cubicBezTo>
                  <a:pt x="0" y="44"/>
                  <a:pt x="153" y="171"/>
                  <a:pt x="759" y="160"/>
                </a:cubicBezTo>
                <a:cubicBezTo>
                  <a:pt x="1345" y="149"/>
                  <a:pt x="1478" y="32"/>
                  <a:pt x="1485" y="0"/>
                </a:cubicBezTo>
                <a:cubicBezTo>
                  <a:pt x="1485" y="0"/>
                  <a:pt x="1468" y="239"/>
                  <a:pt x="1460" y="254"/>
                </a:cubicBezTo>
                <a:cubicBezTo>
                  <a:pt x="1452" y="269"/>
                  <a:pt x="1356" y="417"/>
                  <a:pt x="784" y="407"/>
                </a:cubicBezTo>
                <a:cubicBezTo>
                  <a:pt x="211" y="397"/>
                  <a:pt x="49" y="301"/>
                  <a:pt x="36" y="275"/>
                </a:cubicBezTo>
                <a:cubicBezTo>
                  <a:pt x="22" y="249"/>
                  <a:pt x="0" y="44"/>
                  <a:pt x="0" y="44"/>
                </a:cubicBezTo>
                <a:close/>
              </a:path>
            </a:pathLst>
          </a:custGeom>
          <a:solidFill>
            <a:srgbClr val="00B050"/>
          </a:solidFill>
          <a:ln>
            <a:noFill/>
          </a:ln>
          <a:extLst/>
        </p:spPr>
        <p:txBody>
          <a:bodyPr vert="horz" wrap="square" lIns="80201" tIns="40100" rIns="80201" bIns="157875" numCol="1" anchor="b" anchorCtr="0" compatLnSpc="1">
            <a:prstTxWarp prst="textNoShape">
              <a:avLst/>
            </a:prstTxWarp>
          </a:bodyPr>
          <a:lstStyle/>
          <a:p>
            <a:pPr algn="ctr" defTabSz="802020"/>
            <a:r>
              <a:rPr lang="en-US" sz="1800" dirty="0">
                <a:solidFill>
                  <a:srgbClr val="FFFFFF"/>
                </a:solidFill>
                <a:latin typeface="Montserrat"/>
              </a:rPr>
              <a:t>Removers</a:t>
            </a:r>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1074" y="4953657"/>
            <a:ext cx="284049" cy="272971"/>
          </a:xfrm>
          <a:prstGeom prst="rect">
            <a:avLst/>
          </a:prstGeom>
        </p:spPr>
      </p:pic>
      <p:sp>
        <p:nvSpPr>
          <p:cNvPr id="7" name="TextBox 6">
            <a:extLst>
              <a:ext uri="{FF2B5EF4-FFF2-40B4-BE49-F238E27FC236}">
                <a16:creationId xmlns:a16="http://schemas.microsoft.com/office/drawing/2014/main" id="{7BBC92EB-8E60-5B4E-BF05-F76DCA52E5F4}"/>
              </a:ext>
            </a:extLst>
          </p:cNvPr>
          <p:cNvSpPr txBox="1"/>
          <p:nvPr/>
        </p:nvSpPr>
        <p:spPr>
          <a:xfrm>
            <a:off x="292629" y="1212330"/>
            <a:ext cx="3141771" cy="1200329"/>
          </a:xfrm>
          <a:prstGeom prst="rect">
            <a:avLst/>
          </a:prstGeom>
          <a:solidFill>
            <a:schemeClr val="bg1">
              <a:lumMod val="95000"/>
            </a:schemeClr>
          </a:solidFill>
          <a:ln>
            <a:solidFill>
              <a:schemeClr val="tx1">
                <a:lumMod val="75000"/>
                <a:lumOff val="25000"/>
              </a:schemeClr>
            </a:solidFill>
          </a:ln>
        </p:spPr>
        <p:txBody>
          <a:bodyPr wrap="square" rtlCol="0">
            <a:spAutoFit/>
          </a:bodyPr>
          <a:lstStyle/>
          <a:p>
            <a:r>
              <a:rPr lang="en-US" sz="1800" i="1" dirty="0"/>
              <a:t>Gartner: Move beyond detection. Content Transforms needed to allow threat-free content to flow to the endpoint.</a:t>
            </a:r>
          </a:p>
        </p:txBody>
      </p:sp>
    </p:spTree>
    <p:extLst>
      <p:ext uri="{BB962C8B-B14F-4D97-AF65-F5344CB8AC3E}">
        <p14:creationId xmlns:p14="http://schemas.microsoft.com/office/powerpoint/2010/main" val="3654781250"/>
      </p:ext>
    </p:extLst>
  </p:cSld>
  <p:clrMapOvr>
    <a:masterClrMapping/>
  </p:clrMapOvr>
  <mc:AlternateContent xmlns:mc="http://schemas.openxmlformats.org/markup-compatibility/2006" xmlns:p14="http://schemas.microsoft.com/office/powerpoint/2010/main">
    <mc:Choice Requires="p14">
      <p:transition spd="slow" p14:dur="800" advClick="0" advTm="20000">
        <p:circle/>
      </p:transition>
    </mc:Choice>
    <mc:Fallback xmlns="">
      <p:transition spd="slow" advClick="0" advTm="20000">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F8B80-EE79-CC45-8B79-F8AB43A83755}"/>
              </a:ext>
            </a:extLst>
          </p:cNvPr>
          <p:cNvSpPr>
            <a:spLocks noGrp="1"/>
          </p:cNvSpPr>
          <p:nvPr>
            <p:ph type="title"/>
          </p:nvPr>
        </p:nvSpPr>
        <p:spPr>
          <a:xfrm>
            <a:off x="226619" y="139069"/>
            <a:ext cx="9624060" cy="890265"/>
          </a:xfrm>
        </p:spPr>
        <p:txBody>
          <a:bodyPr>
            <a:normAutofit/>
          </a:bodyPr>
          <a:lstStyle/>
          <a:p>
            <a:r>
              <a:rPr lang="en-US" sz="2500" dirty="0"/>
              <a:t>Content Transform approaches</a:t>
            </a:r>
          </a:p>
        </p:txBody>
      </p:sp>
      <p:cxnSp>
        <p:nvCxnSpPr>
          <p:cNvPr id="6" name="Straight Connector 5">
            <a:extLst>
              <a:ext uri="{FF2B5EF4-FFF2-40B4-BE49-F238E27FC236}">
                <a16:creationId xmlns:a16="http://schemas.microsoft.com/office/drawing/2014/main" id="{8BBAEFDD-BACD-4F49-83A0-FB9E95010EA8}"/>
              </a:ext>
            </a:extLst>
          </p:cNvPr>
          <p:cNvCxnSpPr>
            <a:cxnSpLocks/>
          </p:cNvCxnSpPr>
          <p:nvPr/>
        </p:nvCxnSpPr>
        <p:spPr>
          <a:xfrm>
            <a:off x="4499694" y="1513490"/>
            <a:ext cx="0" cy="510277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BFB8D7A-0E09-C044-A548-BCA2D1AC0145}"/>
              </a:ext>
            </a:extLst>
          </p:cNvPr>
          <p:cNvCxnSpPr/>
          <p:nvPr/>
        </p:nvCxnSpPr>
        <p:spPr>
          <a:xfrm>
            <a:off x="1209956" y="1686910"/>
            <a:ext cx="0" cy="47769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7209E70-BE3C-0145-BF6B-88A3FD522F50}"/>
              </a:ext>
            </a:extLst>
          </p:cNvPr>
          <p:cNvCxnSpPr>
            <a:cxnSpLocks/>
          </p:cNvCxnSpPr>
          <p:nvPr/>
        </p:nvCxnSpPr>
        <p:spPr>
          <a:xfrm flipH="1">
            <a:off x="1209956" y="4067503"/>
            <a:ext cx="6463862"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ACDB6EB-B5CD-5547-A25E-0885106D0E59}"/>
              </a:ext>
            </a:extLst>
          </p:cNvPr>
          <p:cNvSpPr/>
          <p:nvPr/>
        </p:nvSpPr>
        <p:spPr>
          <a:xfrm>
            <a:off x="1209956" y="1513490"/>
            <a:ext cx="6469117" cy="5102772"/>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6ADF32E-C65F-7B47-B826-EAE5F90060D7}"/>
              </a:ext>
            </a:extLst>
          </p:cNvPr>
          <p:cNvSpPr txBox="1"/>
          <p:nvPr/>
        </p:nvSpPr>
        <p:spPr>
          <a:xfrm>
            <a:off x="3996415" y="6670406"/>
            <a:ext cx="1006558" cy="415498"/>
          </a:xfrm>
          <a:prstGeom prst="rect">
            <a:avLst/>
          </a:prstGeom>
          <a:noFill/>
        </p:spPr>
        <p:txBody>
          <a:bodyPr wrap="none" rtlCol="0">
            <a:spAutoFit/>
          </a:bodyPr>
          <a:lstStyle/>
          <a:p>
            <a:r>
              <a:rPr lang="en-US" sz="2000" dirty="0"/>
              <a:t>Efficacy</a:t>
            </a:r>
          </a:p>
        </p:txBody>
      </p:sp>
      <p:sp>
        <p:nvSpPr>
          <p:cNvPr id="17" name="TextBox 16">
            <a:extLst>
              <a:ext uri="{FF2B5EF4-FFF2-40B4-BE49-F238E27FC236}">
                <a16:creationId xmlns:a16="http://schemas.microsoft.com/office/drawing/2014/main" id="{DF332FC3-9AAE-0246-AC07-DB580538095F}"/>
              </a:ext>
            </a:extLst>
          </p:cNvPr>
          <p:cNvSpPr txBox="1"/>
          <p:nvPr/>
        </p:nvSpPr>
        <p:spPr>
          <a:xfrm>
            <a:off x="246761" y="3878251"/>
            <a:ext cx="994183" cy="369332"/>
          </a:xfrm>
          <a:prstGeom prst="rect">
            <a:avLst/>
          </a:prstGeom>
          <a:noFill/>
        </p:spPr>
        <p:txBody>
          <a:bodyPr wrap="none" rtlCol="0">
            <a:spAutoFit/>
          </a:bodyPr>
          <a:lstStyle/>
          <a:p>
            <a:r>
              <a:rPr lang="en-US" sz="1800" dirty="0"/>
              <a:t>Usability</a:t>
            </a:r>
          </a:p>
        </p:txBody>
      </p:sp>
      <p:sp>
        <p:nvSpPr>
          <p:cNvPr id="18" name="TextBox 17">
            <a:extLst>
              <a:ext uri="{FF2B5EF4-FFF2-40B4-BE49-F238E27FC236}">
                <a16:creationId xmlns:a16="http://schemas.microsoft.com/office/drawing/2014/main" id="{A2005FF3-26BD-3648-93A6-3CF7C3CA63A9}"/>
              </a:ext>
            </a:extLst>
          </p:cNvPr>
          <p:cNvSpPr txBox="1"/>
          <p:nvPr/>
        </p:nvSpPr>
        <p:spPr>
          <a:xfrm>
            <a:off x="3542099" y="5916815"/>
            <a:ext cx="1275157" cy="415498"/>
          </a:xfrm>
          <a:prstGeom prst="rect">
            <a:avLst/>
          </a:prstGeom>
          <a:noFill/>
        </p:spPr>
        <p:txBody>
          <a:bodyPr wrap="none" rtlCol="0">
            <a:spAutoFit/>
          </a:bodyPr>
          <a:lstStyle/>
          <a:p>
            <a:r>
              <a:rPr lang="en-US" dirty="0"/>
              <a:t>Flattening</a:t>
            </a:r>
          </a:p>
        </p:txBody>
      </p:sp>
      <p:sp>
        <p:nvSpPr>
          <p:cNvPr id="19" name="TextBox 18">
            <a:extLst>
              <a:ext uri="{FF2B5EF4-FFF2-40B4-BE49-F238E27FC236}">
                <a16:creationId xmlns:a16="http://schemas.microsoft.com/office/drawing/2014/main" id="{69222A39-8814-8146-8EA2-CB5396D88B43}"/>
              </a:ext>
            </a:extLst>
          </p:cNvPr>
          <p:cNvSpPr txBox="1"/>
          <p:nvPr/>
        </p:nvSpPr>
        <p:spPr>
          <a:xfrm>
            <a:off x="5907233" y="1948895"/>
            <a:ext cx="2023900" cy="738664"/>
          </a:xfrm>
          <a:prstGeom prst="rect">
            <a:avLst/>
          </a:prstGeom>
          <a:noFill/>
        </p:spPr>
        <p:txBody>
          <a:bodyPr wrap="square" rtlCol="0">
            <a:spAutoFit/>
          </a:bodyPr>
          <a:lstStyle/>
          <a:p>
            <a:pPr algn="ctr"/>
            <a:r>
              <a:rPr lang="en-US" dirty="0"/>
              <a:t>Information Extraction</a:t>
            </a:r>
          </a:p>
        </p:txBody>
      </p:sp>
      <p:sp>
        <p:nvSpPr>
          <p:cNvPr id="20" name="TextBox 19">
            <a:extLst>
              <a:ext uri="{FF2B5EF4-FFF2-40B4-BE49-F238E27FC236}">
                <a16:creationId xmlns:a16="http://schemas.microsoft.com/office/drawing/2014/main" id="{E770A8F5-5855-2848-BE1A-CDE94C81C041}"/>
              </a:ext>
            </a:extLst>
          </p:cNvPr>
          <p:cNvSpPr txBox="1"/>
          <p:nvPr/>
        </p:nvSpPr>
        <p:spPr>
          <a:xfrm>
            <a:off x="2555025" y="2214712"/>
            <a:ext cx="2023900" cy="707886"/>
          </a:xfrm>
          <a:prstGeom prst="rect">
            <a:avLst/>
          </a:prstGeom>
          <a:noFill/>
        </p:spPr>
        <p:txBody>
          <a:bodyPr wrap="square" rtlCol="0">
            <a:spAutoFit/>
          </a:bodyPr>
          <a:lstStyle/>
          <a:p>
            <a:pPr algn="ctr"/>
            <a:r>
              <a:rPr lang="en-US" sz="2000" dirty="0"/>
              <a:t>Content Disarm &amp; Reconstruction</a:t>
            </a:r>
          </a:p>
        </p:txBody>
      </p:sp>
      <p:sp>
        <p:nvSpPr>
          <p:cNvPr id="21" name="TextBox 20">
            <a:extLst>
              <a:ext uri="{FF2B5EF4-FFF2-40B4-BE49-F238E27FC236}">
                <a16:creationId xmlns:a16="http://schemas.microsoft.com/office/drawing/2014/main" id="{324986D1-2D0E-7946-AF98-6594BBB66168}"/>
              </a:ext>
            </a:extLst>
          </p:cNvPr>
          <p:cNvSpPr txBox="1"/>
          <p:nvPr/>
        </p:nvSpPr>
        <p:spPr>
          <a:xfrm>
            <a:off x="1411738" y="1714886"/>
            <a:ext cx="1443087" cy="415498"/>
          </a:xfrm>
          <a:prstGeom prst="rect">
            <a:avLst/>
          </a:prstGeom>
          <a:noFill/>
        </p:spPr>
        <p:txBody>
          <a:bodyPr wrap="none" rtlCol="0">
            <a:spAutoFit/>
          </a:bodyPr>
          <a:lstStyle/>
          <a:p>
            <a:r>
              <a:rPr lang="en-US" dirty="0"/>
              <a:t>Resampling</a:t>
            </a:r>
          </a:p>
        </p:txBody>
      </p:sp>
      <p:cxnSp>
        <p:nvCxnSpPr>
          <p:cNvPr id="23" name="Straight Arrow Connector 22">
            <a:extLst>
              <a:ext uri="{FF2B5EF4-FFF2-40B4-BE49-F238E27FC236}">
                <a16:creationId xmlns:a16="http://schemas.microsoft.com/office/drawing/2014/main" id="{AFCB3EC5-1B7B-744B-8FE6-F1C799D4E512}"/>
              </a:ext>
            </a:extLst>
          </p:cNvPr>
          <p:cNvCxnSpPr>
            <a:cxnSpLocks/>
          </p:cNvCxnSpPr>
          <p:nvPr/>
        </p:nvCxnSpPr>
        <p:spPr>
          <a:xfrm flipV="1">
            <a:off x="1209956" y="1355834"/>
            <a:ext cx="0" cy="5260428"/>
          </a:xfrm>
          <a:prstGeom prst="straightConnector1">
            <a:avLst/>
          </a:prstGeom>
          <a:ln w="285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5657629-D1EB-D54C-ACC1-7EE19E0B8901}"/>
              </a:ext>
            </a:extLst>
          </p:cNvPr>
          <p:cNvCxnSpPr/>
          <p:nvPr/>
        </p:nvCxnSpPr>
        <p:spPr>
          <a:xfrm>
            <a:off x="1209956" y="6616262"/>
            <a:ext cx="6611007" cy="0"/>
          </a:xfrm>
          <a:prstGeom prst="straightConnector1">
            <a:avLst/>
          </a:prstGeom>
          <a:ln w="254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174365F-38ED-E94A-BF1E-92315A6D6912}"/>
              </a:ext>
            </a:extLst>
          </p:cNvPr>
          <p:cNvSpPr txBox="1"/>
          <p:nvPr/>
        </p:nvSpPr>
        <p:spPr>
          <a:xfrm>
            <a:off x="1107738" y="6574513"/>
            <a:ext cx="568489" cy="369332"/>
          </a:xfrm>
          <a:prstGeom prst="rect">
            <a:avLst/>
          </a:prstGeom>
          <a:noFill/>
        </p:spPr>
        <p:txBody>
          <a:bodyPr wrap="none" rtlCol="0">
            <a:spAutoFit/>
          </a:bodyPr>
          <a:lstStyle/>
          <a:p>
            <a:r>
              <a:rPr lang="en-US" sz="1800" dirty="0">
                <a:solidFill>
                  <a:schemeClr val="tx1">
                    <a:lumMod val="75000"/>
                    <a:lumOff val="25000"/>
                  </a:schemeClr>
                </a:solidFill>
              </a:rPr>
              <a:t>Low</a:t>
            </a:r>
          </a:p>
        </p:txBody>
      </p:sp>
      <p:sp>
        <p:nvSpPr>
          <p:cNvPr id="31" name="TextBox 30">
            <a:extLst>
              <a:ext uri="{FF2B5EF4-FFF2-40B4-BE49-F238E27FC236}">
                <a16:creationId xmlns:a16="http://schemas.microsoft.com/office/drawing/2014/main" id="{B69FC0CE-A2D8-C145-9B86-EB8B9A0BDC39}"/>
              </a:ext>
            </a:extLst>
          </p:cNvPr>
          <p:cNvSpPr txBox="1"/>
          <p:nvPr/>
        </p:nvSpPr>
        <p:spPr>
          <a:xfrm>
            <a:off x="7171313" y="6580225"/>
            <a:ext cx="612668" cy="369332"/>
          </a:xfrm>
          <a:prstGeom prst="rect">
            <a:avLst/>
          </a:prstGeom>
          <a:noFill/>
        </p:spPr>
        <p:txBody>
          <a:bodyPr wrap="none" rtlCol="0">
            <a:spAutoFit/>
          </a:bodyPr>
          <a:lstStyle/>
          <a:p>
            <a:r>
              <a:rPr lang="en-US" sz="1800" dirty="0">
                <a:solidFill>
                  <a:schemeClr val="tx1">
                    <a:lumMod val="65000"/>
                    <a:lumOff val="35000"/>
                  </a:schemeClr>
                </a:solidFill>
              </a:rPr>
              <a:t>High</a:t>
            </a:r>
          </a:p>
        </p:txBody>
      </p:sp>
      <p:sp>
        <p:nvSpPr>
          <p:cNvPr id="32" name="TextBox 31">
            <a:extLst>
              <a:ext uri="{FF2B5EF4-FFF2-40B4-BE49-F238E27FC236}">
                <a16:creationId xmlns:a16="http://schemas.microsoft.com/office/drawing/2014/main" id="{871D2FB6-5FFF-A94C-B29B-42D38287CFB3}"/>
              </a:ext>
            </a:extLst>
          </p:cNvPr>
          <p:cNvSpPr txBox="1"/>
          <p:nvPr/>
        </p:nvSpPr>
        <p:spPr>
          <a:xfrm>
            <a:off x="585228" y="6240680"/>
            <a:ext cx="622478" cy="369332"/>
          </a:xfrm>
          <a:prstGeom prst="rect">
            <a:avLst/>
          </a:prstGeom>
          <a:noFill/>
        </p:spPr>
        <p:txBody>
          <a:bodyPr wrap="none" rtlCol="0">
            <a:spAutoFit/>
          </a:bodyPr>
          <a:lstStyle/>
          <a:p>
            <a:r>
              <a:rPr lang="en-US" sz="1800" dirty="0">
                <a:solidFill>
                  <a:schemeClr val="tx1">
                    <a:lumMod val="75000"/>
                    <a:lumOff val="25000"/>
                  </a:schemeClr>
                </a:solidFill>
              </a:rPr>
              <a:t>Poor</a:t>
            </a:r>
          </a:p>
        </p:txBody>
      </p:sp>
      <p:sp>
        <p:nvSpPr>
          <p:cNvPr id="33" name="TextBox 32">
            <a:extLst>
              <a:ext uri="{FF2B5EF4-FFF2-40B4-BE49-F238E27FC236}">
                <a16:creationId xmlns:a16="http://schemas.microsoft.com/office/drawing/2014/main" id="{A3BA1CA7-744B-AE48-9F0E-A4D62F627039}"/>
              </a:ext>
            </a:extLst>
          </p:cNvPr>
          <p:cNvSpPr txBox="1"/>
          <p:nvPr/>
        </p:nvSpPr>
        <p:spPr>
          <a:xfrm>
            <a:off x="524090" y="1454972"/>
            <a:ext cx="696024" cy="369332"/>
          </a:xfrm>
          <a:prstGeom prst="rect">
            <a:avLst/>
          </a:prstGeom>
          <a:noFill/>
        </p:spPr>
        <p:txBody>
          <a:bodyPr wrap="none" rtlCol="0">
            <a:spAutoFit/>
          </a:bodyPr>
          <a:lstStyle/>
          <a:p>
            <a:r>
              <a:rPr lang="en-US" sz="1800" dirty="0">
                <a:solidFill>
                  <a:schemeClr val="tx1">
                    <a:lumMod val="65000"/>
                    <a:lumOff val="35000"/>
                  </a:schemeClr>
                </a:solidFill>
              </a:rPr>
              <a:t>Good</a:t>
            </a:r>
          </a:p>
        </p:txBody>
      </p:sp>
      <p:sp>
        <p:nvSpPr>
          <p:cNvPr id="34" name="Oval 33">
            <a:extLst>
              <a:ext uri="{FF2B5EF4-FFF2-40B4-BE49-F238E27FC236}">
                <a16:creationId xmlns:a16="http://schemas.microsoft.com/office/drawing/2014/main" id="{F114D91B-6880-8049-9F1C-0ADB0B8C6F12}"/>
              </a:ext>
            </a:extLst>
          </p:cNvPr>
          <p:cNvSpPr/>
          <p:nvPr/>
        </p:nvSpPr>
        <p:spPr>
          <a:xfrm>
            <a:off x="3542098" y="2135082"/>
            <a:ext cx="87086" cy="870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11B57C8-F78F-FC48-AC05-965250AB1652}"/>
              </a:ext>
            </a:extLst>
          </p:cNvPr>
          <p:cNvSpPr/>
          <p:nvPr/>
        </p:nvSpPr>
        <p:spPr>
          <a:xfrm>
            <a:off x="6858014" y="1922635"/>
            <a:ext cx="87086" cy="870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D0181D51-2F07-734B-A080-46D23133E3A2}"/>
              </a:ext>
            </a:extLst>
          </p:cNvPr>
          <p:cNvSpPr/>
          <p:nvPr/>
        </p:nvSpPr>
        <p:spPr>
          <a:xfrm>
            <a:off x="2065952" y="1697694"/>
            <a:ext cx="87086" cy="870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E9656532-EA93-294B-B566-1699213CB02F}"/>
              </a:ext>
            </a:extLst>
          </p:cNvPr>
          <p:cNvSpPr/>
          <p:nvPr/>
        </p:nvSpPr>
        <p:spPr>
          <a:xfrm>
            <a:off x="4204091" y="5916814"/>
            <a:ext cx="87086" cy="870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E315691-4D87-3241-9FCB-BF8F8F10EFE4}"/>
              </a:ext>
            </a:extLst>
          </p:cNvPr>
          <p:cNvSpPr/>
          <p:nvPr/>
        </p:nvSpPr>
        <p:spPr>
          <a:xfrm>
            <a:off x="7692186" y="1512551"/>
            <a:ext cx="2805099" cy="5078313"/>
          </a:xfrm>
          <a:prstGeom prst="rect">
            <a:avLst/>
          </a:prstGeom>
        </p:spPr>
        <p:txBody>
          <a:bodyPr wrap="square">
            <a:spAutoFit/>
          </a:bodyPr>
          <a:lstStyle/>
          <a:p>
            <a:pPr marL="342900" indent="-342900">
              <a:buClr>
                <a:srgbClr val="C00000"/>
              </a:buClr>
              <a:buFont typeface="Arial" panose="020B0604020202020204" pitchFamily="34" charset="0"/>
              <a:buChar char="•"/>
            </a:pPr>
            <a:r>
              <a:rPr lang="en-GB" sz="1800" dirty="0"/>
              <a:t>Information Extraction approach to Content Transforms needed to move beyond detection.</a:t>
            </a:r>
          </a:p>
          <a:p>
            <a:pPr marL="342900" indent="-342900">
              <a:buClr>
                <a:srgbClr val="C00000"/>
              </a:buClr>
              <a:buFont typeface="Arial" panose="020B0604020202020204" pitchFamily="34" charset="0"/>
              <a:buChar char="•"/>
            </a:pPr>
            <a:endParaRPr lang="en-GB" sz="1800" dirty="0"/>
          </a:p>
          <a:p>
            <a:pPr marL="342900" indent="-342900">
              <a:buClr>
                <a:srgbClr val="C00000"/>
              </a:buClr>
              <a:buFont typeface="Arial" panose="020B0604020202020204" pitchFamily="34" charset="0"/>
              <a:buChar char="•"/>
            </a:pPr>
            <a:r>
              <a:rPr lang="en-GB" sz="1800" dirty="0"/>
              <a:t>Information Extraction overcomes flaws in Content Disarm &amp; Reconstruction.</a:t>
            </a:r>
          </a:p>
          <a:p>
            <a:pPr marL="342900" indent="-342900">
              <a:buClr>
                <a:srgbClr val="C00000"/>
              </a:buClr>
              <a:buFont typeface="Arial" panose="020B0604020202020204" pitchFamily="34" charset="0"/>
              <a:buChar char="•"/>
            </a:pPr>
            <a:endParaRPr lang="en-GB" sz="1800" dirty="0"/>
          </a:p>
          <a:p>
            <a:pPr marL="342900" indent="-342900">
              <a:buClr>
                <a:srgbClr val="C00000"/>
              </a:buClr>
              <a:buFont typeface="Arial" panose="020B0604020202020204" pitchFamily="34" charset="0"/>
              <a:buChar char="•"/>
            </a:pPr>
            <a:r>
              <a:rPr lang="en-GB" sz="1800" dirty="0"/>
              <a:t>The only safe way to defeat </a:t>
            </a:r>
            <a:r>
              <a:rPr lang="en-GB" sz="1800" dirty="0" err="1"/>
              <a:t>Stegware</a:t>
            </a:r>
            <a:r>
              <a:rPr lang="en-GB" sz="1800" dirty="0"/>
              <a:t>, next gen Polymorphic, and </a:t>
            </a:r>
            <a:r>
              <a:rPr lang="en-GB" sz="1800" dirty="0" err="1"/>
              <a:t>Fileless</a:t>
            </a:r>
            <a:r>
              <a:rPr lang="en-GB" sz="1800" dirty="0"/>
              <a:t> threats.</a:t>
            </a:r>
          </a:p>
          <a:p>
            <a:pPr marL="342900" indent="-342900">
              <a:buClr>
                <a:srgbClr val="C00000"/>
              </a:buClr>
              <a:buFont typeface="Arial" panose="020B0604020202020204" pitchFamily="34" charset="0"/>
              <a:buChar char="•"/>
            </a:pPr>
            <a:endParaRPr lang="en-GB" sz="1800" dirty="0"/>
          </a:p>
          <a:p>
            <a:pPr marL="342900" indent="-342900">
              <a:buClr>
                <a:srgbClr val="C00000"/>
              </a:buClr>
              <a:buFont typeface="Arial" panose="020B0604020202020204" pitchFamily="34" charset="0"/>
              <a:buChar char="•"/>
            </a:pPr>
            <a:r>
              <a:rPr lang="en-GB" sz="1800" dirty="0"/>
              <a:t>Native content transforms for pixel perfect user experience.</a:t>
            </a:r>
          </a:p>
        </p:txBody>
      </p:sp>
      <p:sp>
        <p:nvSpPr>
          <p:cNvPr id="4" name="Arc 3">
            <a:extLst>
              <a:ext uri="{FF2B5EF4-FFF2-40B4-BE49-F238E27FC236}">
                <a16:creationId xmlns:a16="http://schemas.microsoft.com/office/drawing/2014/main" id="{D2AE4658-A686-1B4F-A24F-30C8F14A1D00}"/>
              </a:ext>
            </a:extLst>
          </p:cNvPr>
          <p:cNvSpPr/>
          <p:nvPr/>
        </p:nvSpPr>
        <p:spPr>
          <a:xfrm rot="10400432">
            <a:off x="4284946" y="-1945443"/>
            <a:ext cx="7249658" cy="6275523"/>
          </a:xfrm>
          <a:prstGeom prst="arc">
            <a:avLst>
              <a:gd name="adj1" fmla="val 16861505"/>
              <a:gd name="adj2" fmla="val 8972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Down Arrow 23">
            <a:extLst>
              <a:ext uri="{FF2B5EF4-FFF2-40B4-BE49-F238E27FC236}">
                <a16:creationId xmlns:a16="http://schemas.microsoft.com/office/drawing/2014/main" id="{2529FCF7-4420-BE46-B8BD-B46580F6F671}"/>
              </a:ext>
            </a:extLst>
          </p:cNvPr>
          <p:cNvSpPr/>
          <p:nvPr/>
        </p:nvSpPr>
        <p:spPr>
          <a:xfrm rot="13970695">
            <a:off x="3464980" y="1402268"/>
            <a:ext cx="778655" cy="6211403"/>
          </a:xfrm>
          <a:prstGeom prst="downArrow">
            <a:avLst/>
          </a:prstGeom>
          <a:gradFill>
            <a:gsLst>
              <a:gs pos="17000">
                <a:schemeClr val="bg1">
                  <a:lumMod val="95000"/>
                </a:schemeClr>
              </a:gs>
              <a:gs pos="0">
                <a:schemeClr val="bg1"/>
              </a:gs>
              <a:gs pos="100000">
                <a:schemeClr val="tx1"/>
              </a:gs>
            </a:gsLst>
            <a:lin ang="16200000" scaled="1"/>
          </a:gradFill>
          <a:ln w="25400">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dirty="0">
              <a:solidFill>
                <a:srgbClr val="FFFFFF"/>
              </a:solidFill>
            </a:endParaRPr>
          </a:p>
        </p:txBody>
      </p:sp>
      <p:sp>
        <p:nvSpPr>
          <p:cNvPr id="3" name="TextBox 2">
            <a:extLst>
              <a:ext uri="{FF2B5EF4-FFF2-40B4-BE49-F238E27FC236}">
                <a16:creationId xmlns:a16="http://schemas.microsoft.com/office/drawing/2014/main" id="{A8312053-E8AF-0F46-91A5-DD66F895F644}"/>
              </a:ext>
            </a:extLst>
          </p:cNvPr>
          <p:cNvSpPr txBox="1"/>
          <p:nvPr/>
        </p:nvSpPr>
        <p:spPr>
          <a:xfrm rot="19400995">
            <a:off x="2559165" y="4357174"/>
            <a:ext cx="2430730" cy="415498"/>
          </a:xfrm>
          <a:prstGeom prst="rect">
            <a:avLst/>
          </a:prstGeom>
          <a:noFill/>
        </p:spPr>
        <p:txBody>
          <a:bodyPr wrap="none" rtlCol="0">
            <a:spAutoFit/>
          </a:bodyPr>
          <a:lstStyle/>
          <a:p>
            <a:r>
              <a:rPr lang="en-US" dirty="0">
                <a:solidFill>
                  <a:schemeClr val="bg1"/>
                </a:solidFill>
              </a:rPr>
              <a:t>Path to Digital Purity</a:t>
            </a:r>
          </a:p>
        </p:txBody>
      </p:sp>
    </p:spTree>
    <p:extLst>
      <p:ext uri="{BB962C8B-B14F-4D97-AF65-F5344CB8AC3E}">
        <p14:creationId xmlns:p14="http://schemas.microsoft.com/office/powerpoint/2010/main" val="4618044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40E1C-C73D-4339-8C1A-980D3870143B}"/>
              </a:ext>
            </a:extLst>
          </p:cNvPr>
          <p:cNvSpPr>
            <a:spLocks noGrp="1"/>
          </p:cNvSpPr>
          <p:nvPr>
            <p:ph type="title"/>
          </p:nvPr>
        </p:nvSpPr>
        <p:spPr>
          <a:xfrm>
            <a:off x="272613" y="154647"/>
            <a:ext cx="9624060" cy="890265"/>
          </a:xfrm>
        </p:spPr>
        <p:txBody>
          <a:bodyPr>
            <a:normAutofit/>
          </a:bodyPr>
          <a:lstStyle/>
          <a:p>
            <a:r>
              <a:rPr lang="en-GB" sz="2500" dirty="0"/>
              <a:t>Content Transforms through Information Extraction</a:t>
            </a:r>
          </a:p>
        </p:txBody>
      </p:sp>
      <p:pic>
        <p:nvPicPr>
          <p:cNvPr id="5" name="Content Placeholder 4">
            <a:extLst>
              <a:ext uri="{FF2B5EF4-FFF2-40B4-BE49-F238E27FC236}">
                <a16:creationId xmlns:a16="http://schemas.microsoft.com/office/drawing/2014/main" id="{E0E87B5C-912F-46EE-9464-1B15263D78BC}"/>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105880" y="2708114"/>
            <a:ext cx="8798612" cy="4482311"/>
          </a:xfrm>
        </p:spPr>
      </p:pic>
      <p:sp>
        <p:nvSpPr>
          <p:cNvPr id="7" name="Rectangle 6">
            <a:extLst>
              <a:ext uri="{FF2B5EF4-FFF2-40B4-BE49-F238E27FC236}">
                <a16:creationId xmlns:a16="http://schemas.microsoft.com/office/drawing/2014/main" id="{1EB24105-9C5D-420A-88B3-D4390AA36913}"/>
              </a:ext>
            </a:extLst>
          </p:cNvPr>
          <p:cNvSpPr/>
          <p:nvPr/>
        </p:nvSpPr>
        <p:spPr>
          <a:xfrm>
            <a:off x="465964" y="1186230"/>
            <a:ext cx="9940782" cy="646331"/>
          </a:xfrm>
          <a:prstGeom prst="rect">
            <a:avLst/>
          </a:prstGeom>
        </p:spPr>
        <p:txBody>
          <a:bodyPr wrap="square">
            <a:spAutoFit/>
          </a:bodyPr>
          <a:lstStyle/>
          <a:p>
            <a:pPr marL="342900" indent="-342900">
              <a:buClr>
                <a:srgbClr val="C00000"/>
              </a:buClr>
              <a:buFont typeface="Arial" panose="020B0604020202020204" pitchFamily="34" charset="0"/>
              <a:buChar char="•"/>
            </a:pPr>
            <a:r>
              <a:rPr lang="en-GB" sz="1800" dirty="0"/>
              <a:t>Extract permitted business information, verify it is safe, create a safe format for delivery</a:t>
            </a:r>
          </a:p>
          <a:p>
            <a:pPr marL="342900" indent="-342900">
              <a:buClr>
                <a:srgbClr val="C00000"/>
              </a:buClr>
              <a:buFont typeface="Arial" panose="020B0604020202020204" pitchFamily="34" charset="0"/>
              <a:buChar char="•"/>
            </a:pPr>
            <a:r>
              <a:rPr lang="en-GB" sz="1800" dirty="0"/>
              <a:t>Separation of extract and build processes with hardware allows for ultra-high assurance deployments</a:t>
            </a:r>
          </a:p>
        </p:txBody>
      </p:sp>
      <p:sp>
        <p:nvSpPr>
          <p:cNvPr id="6" name="Right Arrow 5"/>
          <p:cNvSpPr/>
          <p:nvPr/>
        </p:nvSpPr>
        <p:spPr>
          <a:xfrm>
            <a:off x="2679436" y="2418696"/>
            <a:ext cx="5426889" cy="361988"/>
          </a:xfrm>
          <a:prstGeom prst="rightArrow">
            <a:avLst/>
          </a:prstGeom>
          <a:gradFill>
            <a:gsLst>
              <a:gs pos="0">
                <a:srgbClr val="FF0000"/>
              </a:gs>
              <a:gs pos="100000">
                <a:srgbClr val="008000"/>
              </a:gs>
            </a:gsLst>
            <a:lin ang="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315">
              <a:solidFill>
                <a:prstClr val="white"/>
              </a:solidFill>
            </a:endParaRPr>
          </a:p>
        </p:txBody>
      </p:sp>
      <p:sp>
        <p:nvSpPr>
          <p:cNvPr id="8" name="TextBox 7"/>
          <p:cNvSpPr txBox="1"/>
          <p:nvPr/>
        </p:nvSpPr>
        <p:spPr>
          <a:xfrm>
            <a:off x="4239066" y="2056049"/>
            <a:ext cx="2550185" cy="448584"/>
          </a:xfrm>
          <a:prstGeom prst="rect">
            <a:avLst/>
          </a:prstGeom>
          <a:noFill/>
        </p:spPr>
        <p:txBody>
          <a:bodyPr wrap="none" rtlCol="0">
            <a:spAutoFit/>
          </a:bodyPr>
          <a:lstStyle/>
          <a:p>
            <a:r>
              <a:rPr lang="en-GB" sz="2315" dirty="0">
                <a:solidFill>
                  <a:prstClr val="black"/>
                </a:solidFill>
              </a:rPr>
              <a:t>Content Transforms</a:t>
            </a:r>
          </a:p>
        </p:txBody>
      </p:sp>
    </p:spTree>
    <p:extLst>
      <p:ext uri="{BB962C8B-B14F-4D97-AF65-F5344CB8AC3E}">
        <p14:creationId xmlns:p14="http://schemas.microsoft.com/office/powerpoint/2010/main" val="3555756635"/>
      </p:ext>
    </p:extLst>
  </p:cSld>
  <p:clrMapOvr>
    <a:masterClrMapping/>
  </p:clrMapOvr>
  <mc:AlternateContent xmlns:mc="http://schemas.openxmlformats.org/markup-compatibility/2006" xmlns:p14="http://schemas.microsoft.com/office/powerpoint/2010/main">
    <mc:Choice Requires="p14">
      <p:transition spd="slow" p14:dur="800" advTm="20000">
        <p:circle/>
      </p:transition>
    </mc:Choice>
    <mc:Fallback xmlns="">
      <p:transition spd="slow" advTm="20000">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 name="Group 130"/>
          <p:cNvGrpSpPr/>
          <p:nvPr/>
        </p:nvGrpSpPr>
        <p:grpSpPr>
          <a:xfrm>
            <a:off x="3157223" y="3184647"/>
            <a:ext cx="4989710" cy="1195047"/>
            <a:chOff x="3743618" y="2823513"/>
            <a:chExt cx="6658580" cy="1008483"/>
          </a:xfrm>
        </p:grpSpPr>
        <p:sp>
          <p:nvSpPr>
            <p:cNvPr id="132" name="Pentagon 131"/>
            <p:cNvSpPr/>
            <p:nvPr/>
          </p:nvSpPr>
          <p:spPr>
            <a:xfrm>
              <a:off x="6610111" y="2823513"/>
              <a:ext cx="3792087" cy="532078"/>
            </a:xfrm>
            <a:prstGeom prst="homePlat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133" name="Rectangle 132"/>
            <p:cNvSpPr/>
            <p:nvPr/>
          </p:nvSpPr>
          <p:spPr>
            <a:xfrm>
              <a:off x="3743618" y="3018604"/>
              <a:ext cx="1511151" cy="8133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134" name="Trapezoid 66"/>
            <p:cNvSpPr/>
            <p:nvPr/>
          </p:nvSpPr>
          <p:spPr>
            <a:xfrm rot="5400000">
              <a:off x="5428805" y="2649477"/>
              <a:ext cx="1008481" cy="1356555"/>
            </a:xfrm>
            <a:custGeom>
              <a:avLst/>
              <a:gdLst>
                <a:gd name="connsiteX0" fmla="*/ 0 w 813390"/>
                <a:gd name="connsiteY0" fmla="*/ 1822995 h 1822995"/>
                <a:gd name="connsiteX1" fmla="*/ 141457 w 813390"/>
                <a:gd name="connsiteY1" fmla="*/ 0 h 1822995"/>
                <a:gd name="connsiteX2" fmla="*/ 671933 w 813390"/>
                <a:gd name="connsiteY2" fmla="*/ 0 h 1822995"/>
                <a:gd name="connsiteX3" fmla="*/ 813390 w 813390"/>
                <a:gd name="connsiteY3" fmla="*/ 1822995 h 1822995"/>
                <a:gd name="connsiteX4" fmla="*/ 0 w 813390"/>
                <a:gd name="connsiteY4" fmla="*/ 1822995 h 1822995"/>
                <a:gd name="connsiteX0" fmla="*/ 195091 w 1008481"/>
                <a:gd name="connsiteY0" fmla="*/ 1822995 h 1822995"/>
                <a:gd name="connsiteX1" fmla="*/ 0 w 1008481"/>
                <a:gd name="connsiteY1" fmla="*/ 12700 h 1822995"/>
                <a:gd name="connsiteX2" fmla="*/ 867024 w 1008481"/>
                <a:gd name="connsiteY2" fmla="*/ 0 h 1822995"/>
                <a:gd name="connsiteX3" fmla="*/ 1008481 w 1008481"/>
                <a:gd name="connsiteY3" fmla="*/ 1822995 h 1822995"/>
                <a:gd name="connsiteX4" fmla="*/ 195091 w 1008481"/>
                <a:gd name="connsiteY4" fmla="*/ 1822995 h 1822995"/>
                <a:gd name="connsiteX0" fmla="*/ 195091 w 1008481"/>
                <a:gd name="connsiteY0" fmla="*/ 1810295 h 1810295"/>
                <a:gd name="connsiteX1" fmla="*/ 0 w 1008481"/>
                <a:gd name="connsiteY1" fmla="*/ 0 h 1810295"/>
                <a:gd name="connsiteX2" fmla="*/ 524124 w 1008481"/>
                <a:gd name="connsiteY2" fmla="*/ 6350 h 1810295"/>
                <a:gd name="connsiteX3" fmla="*/ 1008481 w 1008481"/>
                <a:gd name="connsiteY3" fmla="*/ 1810295 h 1810295"/>
                <a:gd name="connsiteX4" fmla="*/ 195091 w 1008481"/>
                <a:gd name="connsiteY4" fmla="*/ 1810295 h 1810295"/>
                <a:gd name="connsiteX0" fmla="*/ 195091 w 1008481"/>
                <a:gd name="connsiteY0" fmla="*/ 1811089 h 1811089"/>
                <a:gd name="connsiteX1" fmla="*/ 0 w 1008481"/>
                <a:gd name="connsiteY1" fmla="*/ 794 h 1811089"/>
                <a:gd name="connsiteX2" fmla="*/ 528886 w 1008481"/>
                <a:gd name="connsiteY2" fmla="*/ 0 h 1811089"/>
                <a:gd name="connsiteX3" fmla="*/ 1008481 w 1008481"/>
                <a:gd name="connsiteY3" fmla="*/ 1811089 h 1811089"/>
                <a:gd name="connsiteX4" fmla="*/ 195091 w 1008481"/>
                <a:gd name="connsiteY4" fmla="*/ 1811089 h 1811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481" h="1811089">
                  <a:moveTo>
                    <a:pt x="195091" y="1811089"/>
                  </a:moveTo>
                  <a:lnTo>
                    <a:pt x="0" y="794"/>
                  </a:lnTo>
                  <a:lnTo>
                    <a:pt x="528886" y="0"/>
                  </a:lnTo>
                  <a:lnTo>
                    <a:pt x="1008481" y="1811089"/>
                  </a:lnTo>
                  <a:lnTo>
                    <a:pt x="195091" y="1811089"/>
                  </a:lnTo>
                  <a:close/>
                </a:path>
              </a:pathLst>
            </a:custGeom>
            <a:solidFill>
              <a:schemeClr val="bg1">
                <a:lumMod val="75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sp>
        <p:nvSpPr>
          <p:cNvPr id="2" name="Rectangle 1"/>
          <p:cNvSpPr/>
          <p:nvPr/>
        </p:nvSpPr>
        <p:spPr>
          <a:xfrm>
            <a:off x="3803284" y="1707750"/>
            <a:ext cx="406273" cy="4472848"/>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5" name="Picture 174"/>
          <p:cNvPicPr>
            <a:picLocks noChangeAspect="1"/>
          </p:cNvPicPr>
          <p:nvPr/>
        </p:nvPicPr>
        <p:blipFill rotWithShape="1">
          <a:blip r:embed="rId3"/>
          <a:srcRect l="1617" t="9728" r="84842" b="9863"/>
          <a:stretch/>
        </p:blipFill>
        <p:spPr>
          <a:xfrm>
            <a:off x="8290854" y="2497188"/>
            <a:ext cx="2046515" cy="2013762"/>
          </a:xfrm>
          <a:prstGeom prst="rect">
            <a:avLst/>
          </a:prstGeom>
          <a:effectLst>
            <a:reflection blurRad="6350" stA="52000" endA="300" endPos="35000" dir="5400000" sy="-100000" algn="bl" rotWithShape="0"/>
          </a:effectLst>
        </p:spPr>
      </p:pic>
      <p:sp>
        <p:nvSpPr>
          <p:cNvPr id="3" name="Title 2"/>
          <p:cNvSpPr>
            <a:spLocks noGrp="1"/>
          </p:cNvSpPr>
          <p:nvPr>
            <p:ph type="title"/>
          </p:nvPr>
        </p:nvSpPr>
        <p:spPr>
          <a:xfrm>
            <a:off x="352185" y="102378"/>
            <a:ext cx="9624060" cy="890265"/>
          </a:xfrm>
        </p:spPr>
        <p:txBody>
          <a:bodyPr/>
          <a:lstStyle/>
          <a:p>
            <a:r>
              <a:rPr lang="en-US" dirty="0"/>
              <a:t>Extensive use cases</a:t>
            </a:r>
          </a:p>
        </p:txBody>
      </p:sp>
      <p:grpSp>
        <p:nvGrpSpPr>
          <p:cNvPr id="127" name="Group 126"/>
          <p:cNvGrpSpPr/>
          <p:nvPr/>
        </p:nvGrpSpPr>
        <p:grpSpPr>
          <a:xfrm>
            <a:off x="3143561" y="2167260"/>
            <a:ext cx="4989709" cy="951015"/>
            <a:chOff x="3743619" y="1855908"/>
            <a:chExt cx="6643612" cy="813392"/>
          </a:xfrm>
        </p:grpSpPr>
        <p:sp>
          <p:nvSpPr>
            <p:cNvPr id="128" name="Pentagon 127"/>
            <p:cNvSpPr/>
            <p:nvPr/>
          </p:nvSpPr>
          <p:spPr>
            <a:xfrm>
              <a:off x="6613286" y="1995609"/>
              <a:ext cx="3773945" cy="533400"/>
            </a:xfrm>
            <a:prstGeom prst="homePlat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129" name="Rectangle 128"/>
            <p:cNvSpPr/>
            <p:nvPr/>
          </p:nvSpPr>
          <p:spPr>
            <a:xfrm>
              <a:off x="3743619" y="1855908"/>
              <a:ext cx="1511151" cy="8133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130" name="Trapezoid 129"/>
            <p:cNvSpPr/>
            <p:nvPr/>
          </p:nvSpPr>
          <p:spPr>
            <a:xfrm rot="5400000">
              <a:off x="5530811" y="1579868"/>
              <a:ext cx="813390" cy="1365473"/>
            </a:xfrm>
            <a:prstGeom prst="trapezoid">
              <a:avLst>
                <a:gd name="adj" fmla="val 17391"/>
              </a:avLst>
            </a:prstGeom>
            <a:solidFill>
              <a:schemeClr val="bg1">
                <a:lumMod val="75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grpSp>
        <p:nvGrpSpPr>
          <p:cNvPr id="139" name="Group 138"/>
          <p:cNvGrpSpPr/>
          <p:nvPr/>
        </p:nvGrpSpPr>
        <p:grpSpPr>
          <a:xfrm>
            <a:off x="3164388" y="4042279"/>
            <a:ext cx="4983018" cy="1587904"/>
            <a:chOff x="3752537" y="3622446"/>
            <a:chExt cx="6644024" cy="1357732"/>
          </a:xfrm>
        </p:grpSpPr>
        <p:sp>
          <p:nvSpPr>
            <p:cNvPr id="140" name="Rectangle 139"/>
            <p:cNvSpPr/>
            <p:nvPr/>
          </p:nvSpPr>
          <p:spPr>
            <a:xfrm>
              <a:off x="3752537" y="4166786"/>
              <a:ext cx="1511151" cy="813392"/>
            </a:xfrm>
            <a:prstGeom prst="rect">
              <a:avLst/>
            </a:prstGeom>
            <a:solidFill>
              <a:schemeClr val="tx1">
                <a:lumMod val="65000"/>
                <a:lumOff val="35000"/>
              </a:schemeClr>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141" name="Trapezoid 66"/>
            <p:cNvSpPr/>
            <p:nvPr/>
          </p:nvSpPr>
          <p:spPr>
            <a:xfrm rot="5400000">
              <a:off x="5258046" y="3628088"/>
              <a:ext cx="1357731" cy="1346448"/>
            </a:xfrm>
            <a:custGeom>
              <a:avLst/>
              <a:gdLst>
                <a:gd name="connsiteX0" fmla="*/ 0 w 813390"/>
                <a:gd name="connsiteY0" fmla="*/ 1822995 h 1822995"/>
                <a:gd name="connsiteX1" fmla="*/ 141457 w 813390"/>
                <a:gd name="connsiteY1" fmla="*/ 0 h 1822995"/>
                <a:gd name="connsiteX2" fmla="*/ 671933 w 813390"/>
                <a:gd name="connsiteY2" fmla="*/ 0 h 1822995"/>
                <a:gd name="connsiteX3" fmla="*/ 813390 w 813390"/>
                <a:gd name="connsiteY3" fmla="*/ 1822995 h 1822995"/>
                <a:gd name="connsiteX4" fmla="*/ 0 w 813390"/>
                <a:gd name="connsiteY4" fmla="*/ 1822995 h 1822995"/>
                <a:gd name="connsiteX0" fmla="*/ 195091 w 1008481"/>
                <a:gd name="connsiteY0" fmla="*/ 1822995 h 1822995"/>
                <a:gd name="connsiteX1" fmla="*/ 0 w 1008481"/>
                <a:gd name="connsiteY1" fmla="*/ 12700 h 1822995"/>
                <a:gd name="connsiteX2" fmla="*/ 867024 w 1008481"/>
                <a:gd name="connsiteY2" fmla="*/ 0 h 1822995"/>
                <a:gd name="connsiteX3" fmla="*/ 1008481 w 1008481"/>
                <a:gd name="connsiteY3" fmla="*/ 1822995 h 1822995"/>
                <a:gd name="connsiteX4" fmla="*/ 195091 w 1008481"/>
                <a:gd name="connsiteY4" fmla="*/ 1822995 h 1822995"/>
                <a:gd name="connsiteX0" fmla="*/ 195091 w 1008481"/>
                <a:gd name="connsiteY0" fmla="*/ 1810295 h 1810295"/>
                <a:gd name="connsiteX1" fmla="*/ 0 w 1008481"/>
                <a:gd name="connsiteY1" fmla="*/ 0 h 1810295"/>
                <a:gd name="connsiteX2" fmla="*/ 524124 w 1008481"/>
                <a:gd name="connsiteY2" fmla="*/ 6350 h 1810295"/>
                <a:gd name="connsiteX3" fmla="*/ 1008481 w 1008481"/>
                <a:gd name="connsiteY3" fmla="*/ 1810295 h 1810295"/>
                <a:gd name="connsiteX4" fmla="*/ 195091 w 1008481"/>
                <a:gd name="connsiteY4" fmla="*/ 1810295 h 1810295"/>
                <a:gd name="connsiteX0" fmla="*/ 195091 w 1008481"/>
                <a:gd name="connsiteY0" fmla="*/ 1811089 h 1811089"/>
                <a:gd name="connsiteX1" fmla="*/ 0 w 1008481"/>
                <a:gd name="connsiteY1" fmla="*/ 794 h 1811089"/>
                <a:gd name="connsiteX2" fmla="*/ 528886 w 1008481"/>
                <a:gd name="connsiteY2" fmla="*/ 0 h 1811089"/>
                <a:gd name="connsiteX3" fmla="*/ 1008481 w 1008481"/>
                <a:gd name="connsiteY3" fmla="*/ 1811089 h 1811089"/>
                <a:gd name="connsiteX4" fmla="*/ 195091 w 1008481"/>
                <a:gd name="connsiteY4" fmla="*/ 1811089 h 1811089"/>
                <a:gd name="connsiteX0" fmla="*/ 544341 w 1357731"/>
                <a:gd name="connsiteY0" fmla="*/ 1811089 h 1811089"/>
                <a:gd name="connsiteX1" fmla="*/ 0 w 1357731"/>
                <a:gd name="connsiteY1" fmla="*/ 13494 h 1811089"/>
                <a:gd name="connsiteX2" fmla="*/ 878136 w 1357731"/>
                <a:gd name="connsiteY2" fmla="*/ 0 h 1811089"/>
                <a:gd name="connsiteX3" fmla="*/ 1357731 w 1357731"/>
                <a:gd name="connsiteY3" fmla="*/ 1811089 h 1811089"/>
                <a:gd name="connsiteX4" fmla="*/ 544341 w 1357731"/>
                <a:gd name="connsiteY4" fmla="*/ 1811089 h 1811089"/>
                <a:gd name="connsiteX0" fmla="*/ 544341 w 1357731"/>
                <a:gd name="connsiteY0" fmla="*/ 1797595 h 1797595"/>
                <a:gd name="connsiteX1" fmla="*/ 0 w 1357731"/>
                <a:gd name="connsiteY1" fmla="*/ 0 h 1797595"/>
                <a:gd name="connsiteX2" fmla="*/ 535236 w 1357731"/>
                <a:gd name="connsiteY2" fmla="*/ 24606 h 1797595"/>
                <a:gd name="connsiteX3" fmla="*/ 1357731 w 1357731"/>
                <a:gd name="connsiteY3" fmla="*/ 1797595 h 1797595"/>
                <a:gd name="connsiteX4" fmla="*/ 544341 w 1357731"/>
                <a:gd name="connsiteY4" fmla="*/ 1797595 h 1797595"/>
                <a:gd name="connsiteX0" fmla="*/ 544341 w 1357731"/>
                <a:gd name="connsiteY0" fmla="*/ 1797595 h 1797595"/>
                <a:gd name="connsiteX1" fmla="*/ 0 w 1357731"/>
                <a:gd name="connsiteY1" fmla="*/ 0 h 1797595"/>
                <a:gd name="connsiteX2" fmla="*/ 535236 w 1357731"/>
                <a:gd name="connsiteY2" fmla="*/ 793 h 1797595"/>
                <a:gd name="connsiteX3" fmla="*/ 1357731 w 1357731"/>
                <a:gd name="connsiteY3" fmla="*/ 1797595 h 1797595"/>
                <a:gd name="connsiteX4" fmla="*/ 544341 w 1357731"/>
                <a:gd name="connsiteY4" fmla="*/ 1797595 h 1797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731" h="1797595">
                  <a:moveTo>
                    <a:pt x="544341" y="1797595"/>
                  </a:moveTo>
                  <a:lnTo>
                    <a:pt x="0" y="0"/>
                  </a:lnTo>
                  <a:lnTo>
                    <a:pt x="535236" y="793"/>
                  </a:lnTo>
                  <a:lnTo>
                    <a:pt x="1357731" y="1797595"/>
                  </a:lnTo>
                  <a:lnTo>
                    <a:pt x="544341" y="1797595"/>
                  </a:lnTo>
                  <a:close/>
                </a:path>
              </a:pathLst>
            </a:custGeom>
            <a:solidFill>
              <a:schemeClr val="bg1">
                <a:lumMod val="75000"/>
                <a:alpha val="91000"/>
              </a:schemeClr>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142" name="Pentagon 141"/>
            <p:cNvSpPr/>
            <p:nvPr/>
          </p:nvSpPr>
          <p:spPr>
            <a:xfrm>
              <a:off x="6603761" y="3629342"/>
              <a:ext cx="3792800" cy="533779"/>
            </a:xfrm>
            <a:prstGeom prst="homePlate">
              <a:avLst/>
            </a:prstGeom>
            <a:solidFill>
              <a:schemeClr val="bg1">
                <a:lumMod val="50000"/>
              </a:schemeClr>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sp>
        <p:nvSpPr>
          <p:cNvPr id="143" name="TextBox 142"/>
          <p:cNvSpPr txBox="1"/>
          <p:nvPr/>
        </p:nvSpPr>
        <p:spPr>
          <a:xfrm>
            <a:off x="5472538" y="2480432"/>
            <a:ext cx="2308726" cy="307777"/>
          </a:xfrm>
          <a:prstGeom prst="rect">
            <a:avLst/>
          </a:prstGeom>
          <a:noFill/>
        </p:spPr>
        <p:txBody>
          <a:bodyPr wrap="square" lIns="0" tIns="0" rIns="0" bIns="0" rtlCol="0" anchor="t" anchorCtr="0">
            <a:spAutoFit/>
          </a:bodyPr>
          <a:lstStyle/>
          <a:p>
            <a:r>
              <a:rPr lang="en-IN" sz="2000" dirty="0">
                <a:solidFill>
                  <a:schemeClr val="bg1"/>
                </a:solidFill>
                <a:latin typeface="+mj-lt"/>
              </a:rPr>
              <a:t>Machine to Machine</a:t>
            </a:r>
          </a:p>
        </p:txBody>
      </p:sp>
      <p:sp>
        <p:nvSpPr>
          <p:cNvPr id="144" name="TextBox 143"/>
          <p:cNvSpPr txBox="1"/>
          <p:nvPr/>
        </p:nvSpPr>
        <p:spPr>
          <a:xfrm>
            <a:off x="5526966" y="3321372"/>
            <a:ext cx="2956589" cy="307777"/>
          </a:xfrm>
          <a:prstGeom prst="rect">
            <a:avLst/>
          </a:prstGeom>
          <a:noFill/>
        </p:spPr>
        <p:txBody>
          <a:bodyPr wrap="square" lIns="0" tIns="0" rIns="0" bIns="0" rtlCol="0" anchor="t" anchorCtr="0">
            <a:spAutoFit/>
          </a:bodyPr>
          <a:lstStyle/>
          <a:p>
            <a:r>
              <a:rPr lang="en-IN" sz="2000" dirty="0">
                <a:solidFill>
                  <a:schemeClr val="bg1"/>
                </a:solidFill>
                <a:latin typeface="+mj-lt"/>
              </a:rPr>
              <a:t>User to Machine</a:t>
            </a:r>
          </a:p>
        </p:txBody>
      </p:sp>
      <p:sp>
        <p:nvSpPr>
          <p:cNvPr id="145" name="TextBox 144"/>
          <p:cNvSpPr txBox="1"/>
          <p:nvPr/>
        </p:nvSpPr>
        <p:spPr>
          <a:xfrm>
            <a:off x="5526966" y="4208589"/>
            <a:ext cx="2956589" cy="307777"/>
          </a:xfrm>
          <a:prstGeom prst="rect">
            <a:avLst/>
          </a:prstGeom>
          <a:noFill/>
        </p:spPr>
        <p:txBody>
          <a:bodyPr wrap="square" lIns="0" tIns="0" rIns="0" bIns="0" rtlCol="0" anchor="t" anchorCtr="0">
            <a:spAutoFit/>
          </a:bodyPr>
          <a:lstStyle/>
          <a:p>
            <a:r>
              <a:rPr lang="en-IN" sz="2000" dirty="0">
                <a:solidFill>
                  <a:schemeClr val="bg1"/>
                </a:solidFill>
                <a:latin typeface="+mj-lt"/>
              </a:rPr>
              <a:t>User to User</a:t>
            </a:r>
          </a:p>
        </p:txBody>
      </p:sp>
      <p:sp>
        <p:nvSpPr>
          <p:cNvPr id="153" name="Oval 152"/>
          <p:cNvSpPr/>
          <p:nvPr/>
        </p:nvSpPr>
        <p:spPr>
          <a:xfrm>
            <a:off x="2739864" y="4666035"/>
            <a:ext cx="1011352" cy="967905"/>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nvGrpSpPr>
          <p:cNvPr id="163" name="Group 162"/>
          <p:cNvGrpSpPr/>
          <p:nvPr/>
        </p:nvGrpSpPr>
        <p:grpSpPr>
          <a:xfrm>
            <a:off x="228240" y="2121850"/>
            <a:ext cx="2414924" cy="726114"/>
            <a:chOff x="8050796" y="2255332"/>
            <a:chExt cx="2916836" cy="968148"/>
          </a:xfrm>
        </p:grpSpPr>
        <p:sp>
          <p:nvSpPr>
            <p:cNvPr id="164" name="Text Placeholder 14"/>
            <p:cNvSpPr txBox="1">
              <a:spLocks/>
            </p:cNvSpPr>
            <p:nvPr/>
          </p:nvSpPr>
          <p:spPr>
            <a:xfrm>
              <a:off x="8050796" y="2521752"/>
              <a:ext cx="2843467" cy="70172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None/>
              </a:pPr>
              <a:r>
                <a:rPr lang="en-GB" sz="1400" b="1" dirty="0">
                  <a:solidFill>
                    <a:schemeClr val="tx1">
                      <a:lumMod val="75000"/>
                      <a:lumOff val="25000"/>
                    </a:schemeClr>
                  </a:solidFill>
                </a:rPr>
                <a:t>Structured Information</a:t>
              </a:r>
              <a:endParaRPr lang="en-GB" sz="1050" b="1" dirty="0">
                <a:solidFill>
                  <a:schemeClr val="tx1">
                    <a:lumMod val="75000"/>
                    <a:lumOff val="25000"/>
                  </a:schemeClr>
                </a:solidFill>
              </a:endParaRPr>
            </a:p>
            <a:p>
              <a:pPr marL="0" indent="0" algn="r">
                <a:spcBef>
                  <a:spcPts val="0"/>
                </a:spcBef>
                <a:buNone/>
              </a:pPr>
              <a:r>
                <a:rPr lang="en-GB" sz="1200" dirty="0">
                  <a:solidFill>
                    <a:schemeClr val="tx1">
                      <a:lumMod val="75000"/>
                      <a:lumOff val="25000"/>
                    </a:schemeClr>
                  </a:solidFill>
                </a:rPr>
                <a:t>Web services, XML, JSON</a:t>
              </a:r>
            </a:p>
            <a:p>
              <a:pPr marL="0" indent="0" algn="r">
                <a:spcBef>
                  <a:spcPts val="0"/>
                </a:spcBef>
                <a:buNone/>
              </a:pPr>
              <a:r>
                <a:rPr lang="en-GB" sz="1200" dirty="0">
                  <a:solidFill>
                    <a:schemeClr val="tx1">
                      <a:lumMod val="75000"/>
                      <a:lumOff val="25000"/>
                    </a:schemeClr>
                  </a:solidFill>
                </a:rPr>
                <a:t>IoT, Application Delivery Networking</a:t>
              </a:r>
              <a:endParaRPr lang="en-IN" sz="1200" dirty="0">
                <a:solidFill>
                  <a:schemeClr val="tx1">
                    <a:lumMod val="75000"/>
                    <a:lumOff val="25000"/>
                  </a:schemeClr>
                </a:solidFill>
              </a:endParaRPr>
            </a:p>
          </p:txBody>
        </p:sp>
        <p:sp>
          <p:nvSpPr>
            <p:cNvPr id="165" name="TextBox 164"/>
            <p:cNvSpPr txBox="1"/>
            <p:nvPr/>
          </p:nvSpPr>
          <p:spPr>
            <a:xfrm>
              <a:off x="10744507" y="2255332"/>
              <a:ext cx="223125" cy="348813"/>
            </a:xfrm>
            <a:prstGeom prst="rect">
              <a:avLst/>
            </a:prstGeom>
            <a:noFill/>
          </p:spPr>
          <p:txBody>
            <a:bodyPr wrap="none" rtlCol="0">
              <a:spAutoFit/>
            </a:bodyPr>
            <a:lstStyle/>
            <a:p>
              <a:pPr algn="r"/>
              <a:endParaRPr lang="en-GB" sz="1100" b="1" dirty="0">
                <a:solidFill>
                  <a:schemeClr val="tx1">
                    <a:lumMod val="75000"/>
                    <a:lumOff val="25000"/>
                  </a:schemeClr>
                </a:solidFill>
              </a:endParaRPr>
            </a:p>
          </p:txBody>
        </p:sp>
      </p:grpSp>
      <p:sp>
        <p:nvSpPr>
          <p:cNvPr id="176" name="Freeform 572"/>
          <p:cNvSpPr>
            <a:spLocks noEditPoints="1"/>
          </p:cNvSpPr>
          <p:nvPr/>
        </p:nvSpPr>
        <p:spPr bwMode="auto">
          <a:xfrm>
            <a:off x="2891017" y="4881420"/>
            <a:ext cx="373986" cy="480630"/>
          </a:xfrm>
          <a:custGeom>
            <a:avLst/>
            <a:gdLst>
              <a:gd name="T0" fmla="*/ 304 w 412"/>
              <a:gd name="T1" fmla="*/ 271 h 540"/>
              <a:gd name="T2" fmla="*/ 349 w 412"/>
              <a:gd name="T3" fmla="*/ 210 h 540"/>
              <a:gd name="T4" fmla="*/ 360 w 412"/>
              <a:gd name="T5" fmla="*/ 153 h 540"/>
              <a:gd name="T6" fmla="*/ 348 w 412"/>
              <a:gd name="T7" fmla="*/ 94 h 540"/>
              <a:gd name="T8" fmla="*/ 315 w 412"/>
              <a:gd name="T9" fmla="*/ 44 h 540"/>
              <a:gd name="T10" fmla="*/ 265 w 412"/>
              <a:gd name="T11" fmla="*/ 11 h 540"/>
              <a:gd name="T12" fmla="*/ 206 w 412"/>
              <a:gd name="T13" fmla="*/ 0 h 540"/>
              <a:gd name="T14" fmla="*/ 161 w 412"/>
              <a:gd name="T15" fmla="*/ 6 h 540"/>
              <a:gd name="T16" fmla="*/ 109 w 412"/>
              <a:gd name="T17" fmla="*/ 34 h 540"/>
              <a:gd name="T18" fmla="*/ 71 w 412"/>
              <a:gd name="T19" fmla="*/ 80 h 540"/>
              <a:gd name="T20" fmla="*/ 53 w 412"/>
              <a:gd name="T21" fmla="*/ 138 h 540"/>
              <a:gd name="T22" fmla="*/ 58 w 412"/>
              <a:gd name="T23" fmla="*/ 192 h 540"/>
              <a:gd name="T24" fmla="*/ 94 w 412"/>
              <a:gd name="T25" fmla="*/ 258 h 540"/>
              <a:gd name="T26" fmla="*/ 101 w 412"/>
              <a:gd name="T27" fmla="*/ 283 h 540"/>
              <a:gd name="T28" fmla="*/ 61 w 412"/>
              <a:gd name="T29" fmla="*/ 291 h 540"/>
              <a:gd name="T30" fmla="*/ 30 w 412"/>
              <a:gd name="T31" fmla="*/ 312 h 540"/>
              <a:gd name="T32" fmla="*/ 7 w 412"/>
              <a:gd name="T33" fmla="*/ 344 h 540"/>
              <a:gd name="T34" fmla="*/ 0 w 412"/>
              <a:gd name="T35" fmla="*/ 383 h 540"/>
              <a:gd name="T36" fmla="*/ 4 w 412"/>
              <a:gd name="T37" fmla="*/ 537 h 540"/>
              <a:gd name="T38" fmla="*/ 397 w 412"/>
              <a:gd name="T39" fmla="*/ 540 h 540"/>
              <a:gd name="T40" fmla="*/ 412 w 412"/>
              <a:gd name="T41" fmla="*/ 527 h 540"/>
              <a:gd name="T42" fmla="*/ 410 w 412"/>
              <a:gd name="T43" fmla="*/ 362 h 540"/>
              <a:gd name="T44" fmla="*/ 395 w 412"/>
              <a:gd name="T45" fmla="*/ 327 h 540"/>
              <a:gd name="T46" fmla="*/ 369 w 412"/>
              <a:gd name="T47" fmla="*/ 300 h 540"/>
              <a:gd name="T48" fmla="*/ 331 w 412"/>
              <a:gd name="T49" fmla="*/ 285 h 540"/>
              <a:gd name="T50" fmla="*/ 86 w 412"/>
              <a:gd name="T51" fmla="*/ 152 h 540"/>
              <a:gd name="T52" fmla="*/ 92 w 412"/>
              <a:gd name="T53" fmla="*/ 116 h 540"/>
              <a:gd name="T54" fmla="*/ 115 w 412"/>
              <a:gd name="T55" fmla="*/ 76 h 540"/>
              <a:gd name="T56" fmla="*/ 149 w 412"/>
              <a:gd name="T57" fmla="*/ 47 h 540"/>
              <a:gd name="T58" fmla="*/ 194 w 412"/>
              <a:gd name="T59" fmla="*/ 34 h 540"/>
              <a:gd name="T60" fmla="*/ 230 w 412"/>
              <a:gd name="T61" fmla="*/ 35 h 540"/>
              <a:gd name="T62" fmla="*/ 273 w 412"/>
              <a:gd name="T63" fmla="*/ 53 h 540"/>
              <a:gd name="T64" fmla="*/ 306 w 412"/>
              <a:gd name="T65" fmla="*/ 85 h 540"/>
              <a:gd name="T66" fmla="*/ 324 w 412"/>
              <a:gd name="T67" fmla="*/ 128 h 540"/>
              <a:gd name="T68" fmla="*/ 325 w 412"/>
              <a:gd name="T69" fmla="*/ 164 h 540"/>
              <a:gd name="T70" fmla="*/ 312 w 412"/>
              <a:gd name="T71" fmla="*/ 209 h 540"/>
              <a:gd name="T72" fmla="*/ 282 w 412"/>
              <a:gd name="T73" fmla="*/ 244 h 540"/>
              <a:gd name="T74" fmla="*/ 242 w 412"/>
              <a:gd name="T75" fmla="*/ 267 h 540"/>
              <a:gd name="T76" fmla="*/ 206 w 412"/>
              <a:gd name="T77" fmla="*/ 271 h 540"/>
              <a:gd name="T78" fmla="*/ 159 w 412"/>
              <a:gd name="T79" fmla="*/ 262 h 540"/>
              <a:gd name="T80" fmla="*/ 122 w 412"/>
              <a:gd name="T81" fmla="*/ 237 h 540"/>
              <a:gd name="T82" fmla="*/ 97 w 412"/>
              <a:gd name="T83" fmla="*/ 198 h 540"/>
              <a:gd name="T84" fmla="*/ 86 w 412"/>
              <a:gd name="T85" fmla="*/ 152 h 540"/>
              <a:gd name="T86" fmla="*/ 156 w 412"/>
              <a:gd name="T87" fmla="*/ 298 h 540"/>
              <a:gd name="T88" fmla="*/ 194 w 412"/>
              <a:gd name="T89" fmla="*/ 306 h 540"/>
              <a:gd name="T90" fmla="*/ 231 w 412"/>
              <a:gd name="T91" fmla="*/ 304 h 540"/>
              <a:gd name="T92" fmla="*/ 382 w 412"/>
              <a:gd name="T93" fmla="*/ 510 h 540"/>
              <a:gd name="T94" fmla="*/ 333 w 412"/>
              <a:gd name="T95" fmla="*/ 421 h 540"/>
              <a:gd name="T96" fmla="*/ 316 w 412"/>
              <a:gd name="T97" fmla="*/ 410 h 540"/>
              <a:gd name="T98" fmla="*/ 298 w 412"/>
              <a:gd name="T99" fmla="*/ 427 h 540"/>
              <a:gd name="T100" fmla="*/ 113 w 412"/>
              <a:gd name="T101" fmla="*/ 427 h 540"/>
              <a:gd name="T102" fmla="*/ 95 w 412"/>
              <a:gd name="T103" fmla="*/ 410 h 540"/>
              <a:gd name="T104" fmla="*/ 79 w 412"/>
              <a:gd name="T105" fmla="*/ 421 h 540"/>
              <a:gd name="T106" fmla="*/ 36 w 412"/>
              <a:gd name="T107" fmla="*/ 383 h 540"/>
              <a:gd name="T108" fmla="*/ 46 w 412"/>
              <a:gd name="T109" fmla="*/ 344 h 540"/>
              <a:gd name="T110" fmla="*/ 88 w 412"/>
              <a:gd name="T111" fmla="*/ 315 h 540"/>
              <a:gd name="T112" fmla="*/ 194 w 412"/>
              <a:gd name="T113" fmla="*/ 382 h 540"/>
              <a:gd name="T114" fmla="*/ 213 w 412"/>
              <a:gd name="T115" fmla="*/ 386 h 540"/>
              <a:gd name="T116" fmla="*/ 312 w 412"/>
              <a:gd name="T117" fmla="*/ 313 h 540"/>
              <a:gd name="T118" fmla="*/ 361 w 412"/>
              <a:gd name="T119" fmla="*/ 334 h 540"/>
              <a:gd name="T120" fmla="*/ 382 w 412"/>
              <a:gd name="T121" fmla="*/ 383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2" h="540">
                <a:moveTo>
                  <a:pt x="312" y="283"/>
                </a:moveTo>
                <a:lnTo>
                  <a:pt x="289" y="283"/>
                </a:lnTo>
                <a:lnTo>
                  <a:pt x="289" y="283"/>
                </a:lnTo>
                <a:lnTo>
                  <a:pt x="304" y="271"/>
                </a:lnTo>
                <a:lnTo>
                  <a:pt x="318" y="258"/>
                </a:lnTo>
                <a:lnTo>
                  <a:pt x="330" y="243"/>
                </a:lnTo>
                <a:lnTo>
                  <a:pt x="340" y="228"/>
                </a:lnTo>
                <a:lnTo>
                  <a:pt x="349" y="210"/>
                </a:lnTo>
                <a:lnTo>
                  <a:pt x="355" y="192"/>
                </a:lnTo>
                <a:lnTo>
                  <a:pt x="358" y="173"/>
                </a:lnTo>
                <a:lnTo>
                  <a:pt x="360" y="153"/>
                </a:lnTo>
                <a:lnTo>
                  <a:pt x="360" y="153"/>
                </a:lnTo>
                <a:lnTo>
                  <a:pt x="360" y="137"/>
                </a:lnTo>
                <a:lnTo>
                  <a:pt x="357" y="122"/>
                </a:lnTo>
                <a:lnTo>
                  <a:pt x="354" y="107"/>
                </a:lnTo>
                <a:lnTo>
                  <a:pt x="348" y="94"/>
                </a:lnTo>
                <a:lnTo>
                  <a:pt x="342" y="80"/>
                </a:lnTo>
                <a:lnTo>
                  <a:pt x="334" y="67"/>
                </a:lnTo>
                <a:lnTo>
                  <a:pt x="325" y="55"/>
                </a:lnTo>
                <a:lnTo>
                  <a:pt x="315" y="44"/>
                </a:lnTo>
                <a:lnTo>
                  <a:pt x="304" y="34"/>
                </a:lnTo>
                <a:lnTo>
                  <a:pt x="292" y="25"/>
                </a:lnTo>
                <a:lnTo>
                  <a:pt x="279" y="17"/>
                </a:lnTo>
                <a:lnTo>
                  <a:pt x="265" y="11"/>
                </a:lnTo>
                <a:lnTo>
                  <a:pt x="252" y="6"/>
                </a:lnTo>
                <a:lnTo>
                  <a:pt x="237" y="3"/>
                </a:lnTo>
                <a:lnTo>
                  <a:pt x="222" y="0"/>
                </a:lnTo>
                <a:lnTo>
                  <a:pt x="206" y="0"/>
                </a:lnTo>
                <a:lnTo>
                  <a:pt x="206" y="0"/>
                </a:lnTo>
                <a:lnTo>
                  <a:pt x="191" y="0"/>
                </a:lnTo>
                <a:lnTo>
                  <a:pt x="176" y="3"/>
                </a:lnTo>
                <a:lnTo>
                  <a:pt x="161" y="6"/>
                </a:lnTo>
                <a:lnTo>
                  <a:pt x="146" y="11"/>
                </a:lnTo>
                <a:lnTo>
                  <a:pt x="133" y="17"/>
                </a:lnTo>
                <a:lnTo>
                  <a:pt x="121" y="25"/>
                </a:lnTo>
                <a:lnTo>
                  <a:pt x="109" y="34"/>
                </a:lnTo>
                <a:lnTo>
                  <a:pt x="98" y="44"/>
                </a:lnTo>
                <a:lnTo>
                  <a:pt x="88" y="55"/>
                </a:lnTo>
                <a:lnTo>
                  <a:pt x="79" y="67"/>
                </a:lnTo>
                <a:lnTo>
                  <a:pt x="71" y="80"/>
                </a:lnTo>
                <a:lnTo>
                  <a:pt x="65" y="94"/>
                </a:lnTo>
                <a:lnTo>
                  <a:pt x="59" y="107"/>
                </a:lnTo>
                <a:lnTo>
                  <a:pt x="56" y="122"/>
                </a:lnTo>
                <a:lnTo>
                  <a:pt x="53" y="138"/>
                </a:lnTo>
                <a:lnTo>
                  <a:pt x="52" y="153"/>
                </a:lnTo>
                <a:lnTo>
                  <a:pt x="52" y="153"/>
                </a:lnTo>
                <a:lnTo>
                  <a:pt x="53" y="173"/>
                </a:lnTo>
                <a:lnTo>
                  <a:pt x="58" y="192"/>
                </a:lnTo>
                <a:lnTo>
                  <a:pt x="64" y="210"/>
                </a:lnTo>
                <a:lnTo>
                  <a:pt x="71" y="228"/>
                </a:lnTo>
                <a:lnTo>
                  <a:pt x="82" y="243"/>
                </a:lnTo>
                <a:lnTo>
                  <a:pt x="94" y="258"/>
                </a:lnTo>
                <a:lnTo>
                  <a:pt x="107" y="271"/>
                </a:lnTo>
                <a:lnTo>
                  <a:pt x="124" y="283"/>
                </a:lnTo>
                <a:lnTo>
                  <a:pt x="101" y="283"/>
                </a:lnTo>
                <a:lnTo>
                  <a:pt x="101" y="283"/>
                </a:lnTo>
                <a:lnTo>
                  <a:pt x="91" y="283"/>
                </a:lnTo>
                <a:lnTo>
                  <a:pt x="80" y="285"/>
                </a:lnTo>
                <a:lnTo>
                  <a:pt x="71" y="288"/>
                </a:lnTo>
                <a:lnTo>
                  <a:pt x="61" y="291"/>
                </a:lnTo>
                <a:lnTo>
                  <a:pt x="52" y="295"/>
                </a:lnTo>
                <a:lnTo>
                  <a:pt x="45" y="300"/>
                </a:lnTo>
                <a:lnTo>
                  <a:pt x="37" y="306"/>
                </a:lnTo>
                <a:lnTo>
                  <a:pt x="30" y="312"/>
                </a:lnTo>
                <a:lnTo>
                  <a:pt x="22" y="319"/>
                </a:lnTo>
                <a:lnTo>
                  <a:pt x="18" y="327"/>
                </a:lnTo>
                <a:lnTo>
                  <a:pt x="12" y="335"/>
                </a:lnTo>
                <a:lnTo>
                  <a:pt x="7" y="344"/>
                </a:lnTo>
                <a:lnTo>
                  <a:pt x="4" y="353"/>
                </a:lnTo>
                <a:lnTo>
                  <a:pt x="1" y="362"/>
                </a:lnTo>
                <a:lnTo>
                  <a:pt x="0" y="373"/>
                </a:lnTo>
                <a:lnTo>
                  <a:pt x="0" y="383"/>
                </a:lnTo>
                <a:lnTo>
                  <a:pt x="0" y="527"/>
                </a:lnTo>
                <a:lnTo>
                  <a:pt x="0" y="527"/>
                </a:lnTo>
                <a:lnTo>
                  <a:pt x="1" y="533"/>
                </a:lnTo>
                <a:lnTo>
                  <a:pt x="4" y="537"/>
                </a:lnTo>
                <a:lnTo>
                  <a:pt x="10" y="539"/>
                </a:lnTo>
                <a:lnTo>
                  <a:pt x="16" y="540"/>
                </a:lnTo>
                <a:lnTo>
                  <a:pt x="397" y="540"/>
                </a:lnTo>
                <a:lnTo>
                  <a:pt x="397" y="540"/>
                </a:lnTo>
                <a:lnTo>
                  <a:pt x="403" y="539"/>
                </a:lnTo>
                <a:lnTo>
                  <a:pt x="407" y="537"/>
                </a:lnTo>
                <a:lnTo>
                  <a:pt x="410" y="533"/>
                </a:lnTo>
                <a:lnTo>
                  <a:pt x="412" y="527"/>
                </a:lnTo>
                <a:lnTo>
                  <a:pt x="412" y="383"/>
                </a:lnTo>
                <a:lnTo>
                  <a:pt x="412" y="383"/>
                </a:lnTo>
                <a:lnTo>
                  <a:pt x="412" y="373"/>
                </a:lnTo>
                <a:lnTo>
                  <a:pt x="410" y="362"/>
                </a:lnTo>
                <a:lnTo>
                  <a:pt x="407" y="353"/>
                </a:lnTo>
                <a:lnTo>
                  <a:pt x="404" y="344"/>
                </a:lnTo>
                <a:lnTo>
                  <a:pt x="400" y="335"/>
                </a:lnTo>
                <a:lnTo>
                  <a:pt x="395" y="327"/>
                </a:lnTo>
                <a:lnTo>
                  <a:pt x="389" y="319"/>
                </a:lnTo>
                <a:lnTo>
                  <a:pt x="382" y="312"/>
                </a:lnTo>
                <a:lnTo>
                  <a:pt x="376" y="306"/>
                </a:lnTo>
                <a:lnTo>
                  <a:pt x="369" y="300"/>
                </a:lnTo>
                <a:lnTo>
                  <a:pt x="360" y="295"/>
                </a:lnTo>
                <a:lnTo>
                  <a:pt x="351" y="291"/>
                </a:lnTo>
                <a:lnTo>
                  <a:pt x="342" y="288"/>
                </a:lnTo>
                <a:lnTo>
                  <a:pt x="331" y="285"/>
                </a:lnTo>
                <a:lnTo>
                  <a:pt x="322" y="283"/>
                </a:lnTo>
                <a:lnTo>
                  <a:pt x="312" y="283"/>
                </a:lnTo>
                <a:lnTo>
                  <a:pt x="312" y="283"/>
                </a:lnTo>
                <a:close/>
                <a:moveTo>
                  <a:pt x="86" y="152"/>
                </a:moveTo>
                <a:lnTo>
                  <a:pt x="86" y="152"/>
                </a:lnTo>
                <a:lnTo>
                  <a:pt x="88" y="140"/>
                </a:lnTo>
                <a:lnTo>
                  <a:pt x="89" y="128"/>
                </a:lnTo>
                <a:lnTo>
                  <a:pt x="92" y="116"/>
                </a:lnTo>
                <a:lnTo>
                  <a:pt x="97" y="106"/>
                </a:lnTo>
                <a:lnTo>
                  <a:pt x="101" y="95"/>
                </a:lnTo>
                <a:lnTo>
                  <a:pt x="107" y="85"/>
                </a:lnTo>
                <a:lnTo>
                  <a:pt x="115" y="76"/>
                </a:lnTo>
                <a:lnTo>
                  <a:pt x="122" y="68"/>
                </a:lnTo>
                <a:lnTo>
                  <a:pt x="130" y="59"/>
                </a:lnTo>
                <a:lnTo>
                  <a:pt x="140" y="53"/>
                </a:lnTo>
                <a:lnTo>
                  <a:pt x="149" y="47"/>
                </a:lnTo>
                <a:lnTo>
                  <a:pt x="159" y="41"/>
                </a:lnTo>
                <a:lnTo>
                  <a:pt x="171" y="38"/>
                </a:lnTo>
                <a:lnTo>
                  <a:pt x="182" y="35"/>
                </a:lnTo>
                <a:lnTo>
                  <a:pt x="194" y="34"/>
                </a:lnTo>
                <a:lnTo>
                  <a:pt x="206" y="32"/>
                </a:lnTo>
                <a:lnTo>
                  <a:pt x="206" y="32"/>
                </a:lnTo>
                <a:lnTo>
                  <a:pt x="219" y="34"/>
                </a:lnTo>
                <a:lnTo>
                  <a:pt x="230" y="35"/>
                </a:lnTo>
                <a:lnTo>
                  <a:pt x="242" y="38"/>
                </a:lnTo>
                <a:lnTo>
                  <a:pt x="252" y="41"/>
                </a:lnTo>
                <a:lnTo>
                  <a:pt x="263" y="47"/>
                </a:lnTo>
                <a:lnTo>
                  <a:pt x="273" y="53"/>
                </a:lnTo>
                <a:lnTo>
                  <a:pt x="282" y="59"/>
                </a:lnTo>
                <a:lnTo>
                  <a:pt x="291" y="68"/>
                </a:lnTo>
                <a:lnTo>
                  <a:pt x="298" y="76"/>
                </a:lnTo>
                <a:lnTo>
                  <a:pt x="306" y="85"/>
                </a:lnTo>
                <a:lnTo>
                  <a:pt x="312" y="95"/>
                </a:lnTo>
                <a:lnTo>
                  <a:pt x="316" y="106"/>
                </a:lnTo>
                <a:lnTo>
                  <a:pt x="321" y="116"/>
                </a:lnTo>
                <a:lnTo>
                  <a:pt x="324" y="128"/>
                </a:lnTo>
                <a:lnTo>
                  <a:pt x="325" y="140"/>
                </a:lnTo>
                <a:lnTo>
                  <a:pt x="325" y="152"/>
                </a:lnTo>
                <a:lnTo>
                  <a:pt x="325" y="152"/>
                </a:lnTo>
                <a:lnTo>
                  <a:pt x="325" y="164"/>
                </a:lnTo>
                <a:lnTo>
                  <a:pt x="324" y="176"/>
                </a:lnTo>
                <a:lnTo>
                  <a:pt x="321" y="188"/>
                </a:lnTo>
                <a:lnTo>
                  <a:pt x="316" y="198"/>
                </a:lnTo>
                <a:lnTo>
                  <a:pt x="312" y="209"/>
                </a:lnTo>
                <a:lnTo>
                  <a:pt x="306" y="219"/>
                </a:lnTo>
                <a:lnTo>
                  <a:pt x="298" y="228"/>
                </a:lnTo>
                <a:lnTo>
                  <a:pt x="291" y="237"/>
                </a:lnTo>
                <a:lnTo>
                  <a:pt x="282" y="244"/>
                </a:lnTo>
                <a:lnTo>
                  <a:pt x="273" y="252"/>
                </a:lnTo>
                <a:lnTo>
                  <a:pt x="263" y="258"/>
                </a:lnTo>
                <a:lnTo>
                  <a:pt x="252" y="262"/>
                </a:lnTo>
                <a:lnTo>
                  <a:pt x="242" y="267"/>
                </a:lnTo>
                <a:lnTo>
                  <a:pt x="230" y="270"/>
                </a:lnTo>
                <a:lnTo>
                  <a:pt x="219" y="271"/>
                </a:lnTo>
                <a:lnTo>
                  <a:pt x="206" y="271"/>
                </a:lnTo>
                <a:lnTo>
                  <a:pt x="206" y="271"/>
                </a:lnTo>
                <a:lnTo>
                  <a:pt x="194" y="271"/>
                </a:lnTo>
                <a:lnTo>
                  <a:pt x="182" y="270"/>
                </a:lnTo>
                <a:lnTo>
                  <a:pt x="171" y="267"/>
                </a:lnTo>
                <a:lnTo>
                  <a:pt x="159" y="262"/>
                </a:lnTo>
                <a:lnTo>
                  <a:pt x="149" y="258"/>
                </a:lnTo>
                <a:lnTo>
                  <a:pt x="140" y="252"/>
                </a:lnTo>
                <a:lnTo>
                  <a:pt x="130" y="244"/>
                </a:lnTo>
                <a:lnTo>
                  <a:pt x="122" y="237"/>
                </a:lnTo>
                <a:lnTo>
                  <a:pt x="115" y="228"/>
                </a:lnTo>
                <a:lnTo>
                  <a:pt x="107" y="219"/>
                </a:lnTo>
                <a:lnTo>
                  <a:pt x="101" y="209"/>
                </a:lnTo>
                <a:lnTo>
                  <a:pt x="97" y="198"/>
                </a:lnTo>
                <a:lnTo>
                  <a:pt x="92" y="188"/>
                </a:lnTo>
                <a:lnTo>
                  <a:pt x="89" y="176"/>
                </a:lnTo>
                <a:lnTo>
                  <a:pt x="88" y="164"/>
                </a:lnTo>
                <a:lnTo>
                  <a:pt x="86" y="152"/>
                </a:lnTo>
                <a:lnTo>
                  <a:pt x="86" y="152"/>
                </a:lnTo>
                <a:close/>
                <a:moveTo>
                  <a:pt x="257" y="298"/>
                </a:moveTo>
                <a:lnTo>
                  <a:pt x="206" y="347"/>
                </a:lnTo>
                <a:lnTo>
                  <a:pt x="156" y="298"/>
                </a:lnTo>
                <a:lnTo>
                  <a:pt x="156" y="298"/>
                </a:lnTo>
                <a:lnTo>
                  <a:pt x="168" y="301"/>
                </a:lnTo>
                <a:lnTo>
                  <a:pt x="180" y="304"/>
                </a:lnTo>
                <a:lnTo>
                  <a:pt x="194" y="306"/>
                </a:lnTo>
                <a:lnTo>
                  <a:pt x="206" y="306"/>
                </a:lnTo>
                <a:lnTo>
                  <a:pt x="206" y="306"/>
                </a:lnTo>
                <a:lnTo>
                  <a:pt x="219" y="306"/>
                </a:lnTo>
                <a:lnTo>
                  <a:pt x="231" y="304"/>
                </a:lnTo>
                <a:lnTo>
                  <a:pt x="245" y="301"/>
                </a:lnTo>
                <a:lnTo>
                  <a:pt x="257" y="298"/>
                </a:lnTo>
                <a:lnTo>
                  <a:pt x="257" y="298"/>
                </a:lnTo>
                <a:close/>
                <a:moveTo>
                  <a:pt x="382" y="510"/>
                </a:moveTo>
                <a:lnTo>
                  <a:pt x="334" y="510"/>
                </a:lnTo>
                <a:lnTo>
                  <a:pt x="334" y="427"/>
                </a:lnTo>
                <a:lnTo>
                  <a:pt x="334" y="427"/>
                </a:lnTo>
                <a:lnTo>
                  <a:pt x="333" y="421"/>
                </a:lnTo>
                <a:lnTo>
                  <a:pt x="328" y="415"/>
                </a:lnTo>
                <a:lnTo>
                  <a:pt x="324" y="412"/>
                </a:lnTo>
                <a:lnTo>
                  <a:pt x="316" y="410"/>
                </a:lnTo>
                <a:lnTo>
                  <a:pt x="316" y="410"/>
                </a:lnTo>
                <a:lnTo>
                  <a:pt x="309" y="412"/>
                </a:lnTo>
                <a:lnTo>
                  <a:pt x="304" y="415"/>
                </a:lnTo>
                <a:lnTo>
                  <a:pt x="300" y="421"/>
                </a:lnTo>
                <a:lnTo>
                  <a:pt x="298" y="427"/>
                </a:lnTo>
                <a:lnTo>
                  <a:pt x="298" y="510"/>
                </a:lnTo>
                <a:lnTo>
                  <a:pt x="113" y="510"/>
                </a:lnTo>
                <a:lnTo>
                  <a:pt x="113" y="427"/>
                </a:lnTo>
                <a:lnTo>
                  <a:pt x="113" y="427"/>
                </a:lnTo>
                <a:lnTo>
                  <a:pt x="112" y="421"/>
                </a:lnTo>
                <a:lnTo>
                  <a:pt x="107" y="415"/>
                </a:lnTo>
                <a:lnTo>
                  <a:pt x="103" y="412"/>
                </a:lnTo>
                <a:lnTo>
                  <a:pt x="95" y="410"/>
                </a:lnTo>
                <a:lnTo>
                  <a:pt x="95" y="410"/>
                </a:lnTo>
                <a:lnTo>
                  <a:pt x="88" y="412"/>
                </a:lnTo>
                <a:lnTo>
                  <a:pt x="83" y="415"/>
                </a:lnTo>
                <a:lnTo>
                  <a:pt x="79" y="421"/>
                </a:lnTo>
                <a:lnTo>
                  <a:pt x="77" y="427"/>
                </a:lnTo>
                <a:lnTo>
                  <a:pt x="77" y="510"/>
                </a:lnTo>
                <a:lnTo>
                  <a:pt x="36" y="510"/>
                </a:lnTo>
                <a:lnTo>
                  <a:pt x="36" y="383"/>
                </a:lnTo>
                <a:lnTo>
                  <a:pt x="36" y="383"/>
                </a:lnTo>
                <a:lnTo>
                  <a:pt x="37" y="370"/>
                </a:lnTo>
                <a:lnTo>
                  <a:pt x="40" y="356"/>
                </a:lnTo>
                <a:lnTo>
                  <a:pt x="46" y="344"/>
                </a:lnTo>
                <a:lnTo>
                  <a:pt x="55" y="334"/>
                </a:lnTo>
                <a:lnTo>
                  <a:pt x="64" y="325"/>
                </a:lnTo>
                <a:lnTo>
                  <a:pt x="74" y="319"/>
                </a:lnTo>
                <a:lnTo>
                  <a:pt x="88" y="315"/>
                </a:lnTo>
                <a:lnTo>
                  <a:pt x="101" y="313"/>
                </a:lnTo>
                <a:lnTo>
                  <a:pt x="127" y="313"/>
                </a:lnTo>
                <a:lnTo>
                  <a:pt x="194" y="382"/>
                </a:lnTo>
                <a:lnTo>
                  <a:pt x="194" y="382"/>
                </a:lnTo>
                <a:lnTo>
                  <a:pt x="200" y="386"/>
                </a:lnTo>
                <a:lnTo>
                  <a:pt x="206" y="388"/>
                </a:lnTo>
                <a:lnTo>
                  <a:pt x="206" y="388"/>
                </a:lnTo>
                <a:lnTo>
                  <a:pt x="213" y="386"/>
                </a:lnTo>
                <a:lnTo>
                  <a:pt x="218" y="382"/>
                </a:lnTo>
                <a:lnTo>
                  <a:pt x="286" y="313"/>
                </a:lnTo>
                <a:lnTo>
                  <a:pt x="312" y="313"/>
                </a:lnTo>
                <a:lnTo>
                  <a:pt x="312" y="313"/>
                </a:lnTo>
                <a:lnTo>
                  <a:pt x="325" y="315"/>
                </a:lnTo>
                <a:lnTo>
                  <a:pt x="339" y="319"/>
                </a:lnTo>
                <a:lnTo>
                  <a:pt x="351" y="325"/>
                </a:lnTo>
                <a:lnTo>
                  <a:pt x="361" y="334"/>
                </a:lnTo>
                <a:lnTo>
                  <a:pt x="370" y="344"/>
                </a:lnTo>
                <a:lnTo>
                  <a:pt x="376" y="356"/>
                </a:lnTo>
                <a:lnTo>
                  <a:pt x="380" y="370"/>
                </a:lnTo>
                <a:lnTo>
                  <a:pt x="382" y="383"/>
                </a:lnTo>
                <a:lnTo>
                  <a:pt x="382" y="510"/>
                </a:lnTo>
                <a:close/>
              </a:path>
            </a:pathLst>
          </a:custGeom>
          <a:solidFill>
            <a:schemeClr val="tx1">
              <a:lumMod val="65000"/>
              <a:lumOff val="35000"/>
            </a:schemeClr>
          </a:solidFill>
          <a:ln>
            <a:noFill/>
          </a:ln>
        </p:spPr>
        <p:txBody>
          <a:bodyPr vert="horz" wrap="square" lIns="68580" tIns="34290" rIns="68580" bIns="34290" numCol="1" anchor="t" anchorCtr="0" compatLnSpc="1">
            <a:prstTxWarp prst="textNoShape">
              <a:avLst/>
            </a:prstTxWarp>
          </a:bodyPr>
          <a:lstStyle/>
          <a:p>
            <a:endParaRPr lang="en-IN" sz="1350" dirty="0"/>
          </a:p>
        </p:txBody>
      </p:sp>
      <p:sp>
        <p:nvSpPr>
          <p:cNvPr id="177" name="Freeform 572"/>
          <p:cNvSpPr>
            <a:spLocks noEditPoints="1"/>
          </p:cNvSpPr>
          <p:nvPr/>
        </p:nvSpPr>
        <p:spPr bwMode="auto">
          <a:xfrm>
            <a:off x="3318850" y="4825212"/>
            <a:ext cx="245269" cy="322660"/>
          </a:xfrm>
          <a:custGeom>
            <a:avLst/>
            <a:gdLst>
              <a:gd name="T0" fmla="*/ 304 w 412"/>
              <a:gd name="T1" fmla="*/ 271 h 540"/>
              <a:gd name="T2" fmla="*/ 349 w 412"/>
              <a:gd name="T3" fmla="*/ 210 h 540"/>
              <a:gd name="T4" fmla="*/ 360 w 412"/>
              <a:gd name="T5" fmla="*/ 153 h 540"/>
              <a:gd name="T6" fmla="*/ 348 w 412"/>
              <a:gd name="T7" fmla="*/ 94 h 540"/>
              <a:gd name="T8" fmla="*/ 315 w 412"/>
              <a:gd name="T9" fmla="*/ 44 h 540"/>
              <a:gd name="T10" fmla="*/ 265 w 412"/>
              <a:gd name="T11" fmla="*/ 11 h 540"/>
              <a:gd name="T12" fmla="*/ 206 w 412"/>
              <a:gd name="T13" fmla="*/ 0 h 540"/>
              <a:gd name="T14" fmla="*/ 161 w 412"/>
              <a:gd name="T15" fmla="*/ 6 h 540"/>
              <a:gd name="T16" fmla="*/ 109 w 412"/>
              <a:gd name="T17" fmla="*/ 34 h 540"/>
              <a:gd name="T18" fmla="*/ 71 w 412"/>
              <a:gd name="T19" fmla="*/ 80 h 540"/>
              <a:gd name="T20" fmla="*/ 53 w 412"/>
              <a:gd name="T21" fmla="*/ 138 h 540"/>
              <a:gd name="T22" fmla="*/ 58 w 412"/>
              <a:gd name="T23" fmla="*/ 192 h 540"/>
              <a:gd name="T24" fmla="*/ 94 w 412"/>
              <a:gd name="T25" fmla="*/ 258 h 540"/>
              <a:gd name="T26" fmla="*/ 101 w 412"/>
              <a:gd name="T27" fmla="*/ 283 h 540"/>
              <a:gd name="T28" fmla="*/ 61 w 412"/>
              <a:gd name="T29" fmla="*/ 291 h 540"/>
              <a:gd name="T30" fmla="*/ 30 w 412"/>
              <a:gd name="T31" fmla="*/ 312 h 540"/>
              <a:gd name="T32" fmla="*/ 7 w 412"/>
              <a:gd name="T33" fmla="*/ 344 h 540"/>
              <a:gd name="T34" fmla="*/ 0 w 412"/>
              <a:gd name="T35" fmla="*/ 383 h 540"/>
              <a:gd name="T36" fmla="*/ 4 w 412"/>
              <a:gd name="T37" fmla="*/ 537 h 540"/>
              <a:gd name="T38" fmla="*/ 397 w 412"/>
              <a:gd name="T39" fmla="*/ 540 h 540"/>
              <a:gd name="T40" fmla="*/ 412 w 412"/>
              <a:gd name="T41" fmla="*/ 527 h 540"/>
              <a:gd name="T42" fmla="*/ 410 w 412"/>
              <a:gd name="T43" fmla="*/ 362 h 540"/>
              <a:gd name="T44" fmla="*/ 395 w 412"/>
              <a:gd name="T45" fmla="*/ 327 h 540"/>
              <a:gd name="T46" fmla="*/ 369 w 412"/>
              <a:gd name="T47" fmla="*/ 300 h 540"/>
              <a:gd name="T48" fmla="*/ 331 w 412"/>
              <a:gd name="T49" fmla="*/ 285 h 540"/>
              <a:gd name="T50" fmla="*/ 86 w 412"/>
              <a:gd name="T51" fmla="*/ 152 h 540"/>
              <a:gd name="T52" fmla="*/ 92 w 412"/>
              <a:gd name="T53" fmla="*/ 116 h 540"/>
              <a:gd name="T54" fmla="*/ 115 w 412"/>
              <a:gd name="T55" fmla="*/ 76 h 540"/>
              <a:gd name="T56" fmla="*/ 149 w 412"/>
              <a:gd name="T57" fmla="*/ 47 h 540"/>
              <a:gd name="T58" fmla="*/ 194 w 412"/>
              <a:gd name="T59" fmla="*/ 34 h 540"/>
              <a:gd name="T60" fmla="*/ 230 w 412"/>
              <a:gd name="T61" fmla="*/ 35 h 540"/>
              <a:gd name="T62" fmla="*/ 273 w 412"/>
              <a:gd name="T63" fmla="*/ 53 h 540"/>
              <a:gd name="T64" fmla="*/ 306 w 412"/>
              <a:gd name="T65" fmla="*/ 85 h 540"/>
              <a:gd name="T66" fmla="*/ 324 w 412"/>
              <a:gd name="T67" fmla="*/ 128 h 540"/>
              <a:gd name="T68" fmla="*/ 325 w 412"/>
              <a:gd name="T69" fmla="*/ 164 h 540"/>
              <a:gd name="T70" fmla="*/ 312 w 412"/>
              <a:gd name="T71" fmla="*/ 209 h 540"/>
              <a:gd name="T72" fmla="*/ 282 w 412"/>
              <a:gd name="T73" fmla="*/ 244 h 540"/>
              <a:gd name="T74" fmla="*/ 242 w 412"/>
              <a:gd name="T75" fmla="*/ 267 h 540"/>
              <a:gd name="T76" fmla="*/ 206 w 412"/>
              <a:gd name="T77" fmla="*/ 271 h 540"/>
              <a:gd name="T78" fmla="*/ 159 w 412"/>
              <a:gd name="T79" fmla="*/ 262 h 540"/>
              <a:gd name="T80" fmla="*/ 122 w 412"/>
              <a:gd name="T81" fmla="*/ 237 h 540"/>
              <a:gd name="T82" fmla="*/ 97 w 412"/>
              <a:gd name="T83" fmla="*/ 198 h 540"/>
              <a:gd name="T84" fmla="*/ 86 w 412"/>
              <a:gd name="T85" fmla="*/ 152 h 540"/>
              <a:gd name="T86" fmla="*/ 156 w 412"/>
              <a:gd name="T87" fmla="*/ 298 h 540"/>
              <a:gd name="T88" fmla="*/ 194 w 412"/>
              <a:gd name="T89" fmla="*/ 306 h 540"/>
              <a:gd name="T90" fmla="*/ 231 w 412"/>
              <a:gd name="T91" fmla="*/ 304 h 540"/>
              <a:gd name="T92" fmla="*/ 382 w 412"/>
              <a:gd name="T93" fmla="*/ 510 h 540"/>
              <a:gd name="T94" fmla="*/ 333 w 412"/>
              <a:gd name="T95" fmla="*/ 421 h 540"/>
              <a:gd name="T96" fmla="*/ 316 w 412"/>
              <a:gd name="T97" fmla="*/ 410 h 540"/>
              <a:gd name="T98" fmla="*/ 298 w 412"/>
              <a:gd name="T99" fmla="*/ 427 h 540"/>
              <a:gd name="T100" fmla="*/ 113 w 412"/>
              <a:gd name="T101" fmla="*/ 427 h 540"/>
              <a:gd name="T102" fmla="*/ 95 w 412"/>
              <a:gd name="T103" fmla="*/ 410 h 540"/>
              <a:gd name="T104" fmla="*/ 79 w 412"/>
              <a:gd name="T105" fmla="*/ 421 h 540"/>
              <a:gd name="T106" fmla="*/ 36 w 412"/>
              <a:gd name="T107" fmla="*/ 383 h 540"/>
              <a:gd name="T108" fmla="*/ 46 w 412"/>
              <a:gd name="T109" fmla="*/ 344 h 540"/>
              <a:gd name="T110" fmla="*/ 88 w 412"/>
              <a:gd name="T111" fmla="*/ 315 h 540"/>
              <a:gd name="T112" fmla="*/ 194 w 412"/>
              <a:gd name="T113" fmla="*/ 382 h 540"/>
              <a:gd name="T114" fmla="*/ 213 w 412"/>
              <a:gd name="T115" fmla="*/ 386 h 540"/>
              <a:gd name="T116" fmla="*/ 312 w 412"/>
              <a:gd name="T117" fmla="*/ 313 h 540"/>
              <a:gd name="T118" fmla="*/ 361 w 412"/>
              <a:gd name="T119" fmla="*/ 334 h 540"/>
              <a:gd name="T120" fmla="*/ 382 w 412"/>
              <a:gd name="T121" fmla="*/ 383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2" h="540">
                <a:moveTo>
                  <a:pt x="312" y="283"/>
                </a:moveTo>
                <a:lnTo>
                  <a:pt x="289" y="283"/>
                </a:lnTo>
                <a:lnTo>
                  <a:pt x="289" y="283"/>
                </a:lnTo>
                <a:lnTo>
                  <a:pt x="304" y="271"/>
                </a:lnTo>
                <a:lnTo>
                  <a:pt x="318" y="258"/>
                </a:lnTo>
                <a:lnTo>
                  <a:pt x="330" y="243"/>
                </a:lnTo>
                <a:lnTo>
                  <a:pt x="340" y="228"/>
                </a:lnTo>
                <a:lnTo>
                  <a:pt x="349" y="210"/>
                </a:lnTo>
                <a:lnTo>
                  <a:pt x="355" y="192"/>
                </a:lnTo>
                <a:lnTo>
                  <a:pt x="358" y="173"/>
                </a:lnTo>
                <a:lnTo>
                  <a:pt x="360" y="153"/>
                </a:lnTo>
                <a:lnTo>
                  <a:pt x="360" y="153"/>
                </a:lnTo>
                <a:lnTo>
                  <a:pt x="360" y="137"/>
                </a:lnTo>
                <a:lnTo>
                  <a:pt x="357" y="122"/>
                </a:lnTo>
                <a:lnTo>
                  <a:pt x="354" y="107"/>
                </a:lnTo>
                <a:lnTo>
                  <a:pt x="348" y="94"/>
                </a:lnTo>
                <a:lnTo>
                  <a:pt x="342" y="80"/>
                </a:lnTo>
                <a:lnTo>
                  <a:pt x="334" y="67"/>
                </a:lnTo>
                <a:lnTo>
                  <a:pt x="325" y="55"/>
                </a:lnTo>
                <a:lnTo>
                  <a:pt x="315" y="44"/>
                </a:lnTo>
                <a:lnTo>
                  <a:pt x="304" y="34"/>
                </a:lnTo>
                <a:lnTo>
                  <a:pt x="292" y="25"/>
                </a:lnTo>
                <a:lnTo>
                  <a:pt x="279" y="17"/>
                </a:lnTo>
                <a:lnTo>
                  <a:pt x="265" y="11"/>
                </a:lnTo>
                <a:lnTo>
                  <a:pt x="252" y="6"/>
                </a:lnTo>
                <a:lnTo>
                  <a:pt x="237" y="3"/>
                </a:lnTo>
                <a:lnTo>
                  <a:pt x="222" y="0"/>
                </a:lnTo>
                <a:lnTo>
                  <a:pt x="206" y="0"/>
                </a:lnTo>
                <a:lnTo>
                  <a:pt x="206" y="0"/>
                </a:lnTo>
                <a:lnTo>
                  <a:pt x="191" y="0"/>
                </a:lnTo>
                <a:lnTo>
                  <a:pt x="176" y="3"/>
                </a:lnTo>
                <a:lnTo>
                  <a:pt x="161" y="6"/>
                </a:lnTo>
                <a:lnTo>
                  <a:pt x="146" y="11"/>
                </a:lnTo>
                <a:lnTo>
                  <a:pt x="133" y="17"/>
                </a:lnTo>
                <a:lnTo>
                  <a:pt x="121" y="25"/>
                </a:lnTo>
                <a:lnTo>
                  <a:pt x="109" y="34"/>
                </a:lnTo>
                <a:lnTo>
                  <a:pt x="98" y="44"/>
                </a:lnTo>
                <a:lnTo>
                  <a:pt x="88" y="55"/>
                </a:lnTo>
                <a:lnTo>
                  <a:pt x="79" y="67"/>
                </a:lnTo>
                <a:lnTo>
                  <a:pt x="71" y="80"/>
                </a:lnTo>
                <a:lnTo>
                  <a:pt x="65" y="94"/>
                </a:lnTo>
                <a:lnTo>
                  <a:pt x="59" y="107"/>
                </a:lnTo>
                <a:lnTo>
                  <a:pt x="56" y="122"/>
                </a:lnTo>
                <a:lnTo>
                  <a:pt x="53" y="138"/>
                </a:lnTo>
                <a:lnTo>
                  <a:pt x="52" y="153"/>
                </a:lnTo>
                <a:lnTo>
                  <a:pt x="52" y="153"/>
                </a:lnTo>
                <a:lnTo>
                  <a:pt x="53" y="173"/>
                </a:lnTo>
                <a:lnTo>
                  <a:pt x="58" y="192"/>
                </a:lnTo>
                <a:lnTo>
                  <a:pt x="64" y="210"/>
                </a:lnTo>
                <a:lnTo>
                  <a:pt x="71" y="228"/>
                </a:lnTo>
                <a:lnTo>
                  <a:pt x="82" y="243"/>
                </a:lnTo>
                <a:lnTo>
                  <a:pt x="94" y="258"/>
                </a:lnTo>
                <a:lnTo>
                  <a:pt x="107" y="271"/>
                </a:lnTo>
                <a:lnTo>
                  <a:pt x="124" y="283"/>
                </a:lnTo>
                <a:lnTo>
                  <a:pt x="101" y="283"/>
                </a:lnTo>
                <a:lnTo>
                  <a:pt x="101" y="283"/>
                </a:lnTo>
                <a:lnTo>
                  <a:pt x="91" y="283"/>
                </a:lnTo>
                <a:lnTo>
                  <a:pt x="80" y="285"/>
                </a:lnTo>
                <a:lnTo>
                  <a:pt x="71" y="288"/>
                </a:lnTo>
                <a:lnTo>
                  <a:pt x="61" y="291"/>
                </a:lnTo>
                <a:lnTo>
                  <a:pt x="52" y="295"/>
                </a:lnTo>
                <a:lnTo>
                  <a:pt x="45" y="300"/>
                </a:lnTo>
                <a:lnTo>
                  <a:pt x="37" y="306"/>
                </a:lnTo>
                <a:lnTo>
                  <a:pt x="30" y="312"/>
                </a:lnTo>
                <a:lnTo>
                  <a:pt x="22" y="319"/>
                </a:lnTo>
                <a:lnTo>
                  <a:pt x="18" y="327"/>
                </a:lnTo>
                <a:lnTo>
                  <a:pt x="12" y="335"/>
                </a:lnTo>
                <a:lnTo>
                  <a:pt x="7" y="344"/>
                </a:lnTo>
                <a:lnTo>
                  <a:pt x="4" y="353"/>
                </a:lnTo>
                <a:lnTo>
                  <a:pt x="1" y="362"/>
                </a:lnTo>
                <a:lnTo>
                  <a:pt x="0" y="373"/>
                </a:lnTo>
                <a:lnTo>
                  <a:pt x="0" y="383"/>
                </a:lnTo>
                <a:lnTo>
                  <a:pt x="0" y="527"/>
                </a:lnTo>
                <a:lnTo>
                  <a:pt x="0" y="527"/>
                </a:lnTo>
                <a:lnTo>
                  <a:pt x="1" y="533"/>
                </a:lnTo>
                <a:lnTo>
                  <a:pt x="4" y="537"/>
                </a:lnTo>
                <a:lnTo>
                  <a:pt x="10" y="539"/>
                </a:lnTo>
                <a:lnTo>
                  <a:pt x="16" y="540"/>
                </a:lnTo>
                <a:lnTo>
                  <a:pt x="397" y="540"/>
                </a:lnTo>
                <a:lnTo>
                  <a:pt x="397" y="540"/>
                </a:lnTo>
                <a:lnTo>
                  <a:pt x="403" y="539"/>
                </a:lnTo>
                <a:lnTo>
                  <a:pt x="407" y="537"/>
                </a:lnTo>
                <a:lnTo>
                  <a:pt x="410" y="533"/>
                </a:lnTo>
                <a:lnTo>
                  <a:pt x="412" y="527"/>
                </a:lnTo>
                <a:lnTo>
                  <a:pt x="412" y="383"/>
                </a:lnTo>
                <a:lnTo>
                  <a:pt x="412" y="383"/>
                </a:lnTo>
                <a:lnTo>
                  <a:pt x="412" y="373"/>
                </a:lnTo>
                <a:lnTo>
                  <a:pt x="410" y="362"/>
                </a:lnTo>
                <a:lnTo>
                  <a:pt x="407" y="353"/>
                </a:lnTo>
                <a:lnTo>
                  <a:pt x="404" y="344"/>
                </a:lnTo>
                <a:lnTo>
                  <a:pt x="400" y="335"/>
                </a:lnTo>
                <a:lnTo>
                  <a:pt x="395" y="327"/>
                </a:lnTo>
                <a:lnTo>
                  <a:pt x="389" y="319"/>
                </a:lnTo>
                <a:lnTo>
                  <a:pt x="382" y="312"/>
                </a:lnTo>
                <a:lnTo>
                  <a:pt x="376" y="306"/>
                </a:lnTo>
                <a:lnTo>
                  <a:pt x="369" y="300"/>
                </a:lnTo>
                <a:lnTo>
                  <a:pt x="360" y="295"/>
                </a:lnTo>
                <a:lnTo>
                  <a:pt x="351" y="291"/>
                </a:lnTo>
                <a:lnTo>
                  <a:pt x="342" y="288"/>
                </a:lnTo>
                <a:lnTo>
                  <a:pt x="331" y="285"/>
                </a:lnTo>
                <a:lnTo>
                  <a:pt x="322" y="283"/>
                </a:lnTo>
                <a:lnTo>
                  <a:pt x="312" y="283"/>
                </a:lnTo>
                <a:lnTo>
                  <a:pt x="312" y="283"/>
                </a:lnTo>
                <a:close/>
                <a:moveTo>
                  <a:pt x="86" y="152"/>
                </a:moveTo>
                <a:lnTo>
                  <a:pt x="86" y="152"/>
                </a:lnTo>
                <a:lnTo>
                  <a:pt x="88" y="140"/>
                </a:lnTo>
                <a:lnTo>
                  <a:pt x="89" y="128"/>
                </a:lnTo>
                <a:lnTo>
                  <a:pt x="92" y="116"/>
                </a:lnTo>
                <a:lnTo>
                  <a:pt x="97" y="106"/>
                </a:lnTo>
                <a:lnTo>
                  <a:pt x="101" y="95"/>
                </a:lnTo>
                <a:lnTo>
                  <a:pt x="107" y="85"/>
                </a:lnTo>
                <a:lnTo>
                  <a:pt x="115" y="76"/>
                </a:lnTo>
                <a:lnTo>
                  <a:pt x="122" y="68"/>
                </a:lnTo>
                <a:lnTo>
                  <a:pt x="130" y="59"/>
                </a:lnTo>
                <a:lnTo>
                  <a:pt x="140" y="53"/>
                </a:lnTo>
                <a:lnTo>
                  <a:pt x="149" y="47"/>
                </a:lnTo>
                <a:lnTo>
                  <a:pt x="159" y="41"/>
                </a:lnTo>
                <a:lnTo>
                  <a:pt x="171" y="38"/>
                </a:lnTo>
                <a:lnTo>
                  <a:pt x="182" y="35"/>
                </a:lnTo>
                <a:lnTo>
                  <a:pt x="194" y="34"/>
                </a:lnTo>
                <a:lnTo>
                  <a:pt x="206" y="32"/>
                </a:lnTo>
                <a:lnTo>
                  <a:pt x="206" y="32"/>
                </a:lnTo>
                <a:lnTo>
                  <a:pt x="219" y="34"/>
                </a:lnTo>
                <a:lnTo>
                  <a:pt x="230" y="35"/>
                </a:lnTo>
                <a:lnTo>
                  <a:pt x="242" y="38"/>
                </a:lnTo>
                <a:lnTo>
                  <a:pt x="252" y="41"/>
                </a:lnTo>
                <a:lnTo>
                  <a:pt x="263" y="47"/>
                </a:lnTo>
                <a:lnTo>
                  <a:pt x="273" y="53"/>
                </a:lnTo>
                <a:lnTo>
                  <a:pt x="282" y="59"/>
                </a:lnTo>
                <a:lnTo>
                  <a:pt x="291" y="68"/>
                </a:lnTo>
                <a:lnTo>
                  <a:pt x="298" y="76"/>
                </a:lnTo>
                <a:lnTo>
                  <a:pt x="306" y="85"/>
                </a:lnTo>
                <a:lnTo>
                  <a:pt x="312" y="95"/>
                </a:lnTo>
                <a:lnTo>
                  <a:pt x="316" y="106"/>
                </a:lnTo>
                <a:lnTo>
                  <a:pt x="321" y="116"/>
                </a:lnTo>
                <a:lnTo>
                  <a:pt x="324" y="128"/>
                </a:lnTo>
                <a:lnTo>
                  <a:pt x="325" y="140"/>
                </a:lnTo>
                <a:lnTo>
                  <a:pt x="325" y="152"/>
                </a:lnTo>
                <a:lnTo>
                  <a:pt x="325" y="152"/>
                </a:lnTo>
                <a:lnTo>
                  <a:pt x="325" y="164"/>
                </a:lnTo>
                <a:lnTo>
                  <a:pt x="324" y="176"/>
                </a:lnTo>
                <a:lnTo>
                  <a:pt x="321" y="188"/>
                </a:lnTo>
                <a:lnTo>
                  <a:pt x="316" y="198"/>
                </a:lnTo>
                <a:lnTo>
                  <a:pt x="312" y="209"/>
                </a:lnTo>
                <a:lnTo>
                  <a:pt x="306" y="219"/>
                </a:lnTo>
                <a:lnTo>
                  <a:pt x="298" y="228"/>
                </a:lnTo>
                <a:lnTo>
                  <a:pt x="291" y="237"/>
                </a:lnTo>
                <a:lnTo>
                  <a:pt x="282" y="244"/>
                </a:lnTo>
                <a:lnTo>
                  <a:pt x="273" y="252"/>
                </a:lnTo>
                <a:lnTo>
                  <a:pt x="263" y="258"/>
                </a:lnTo>
                <a:lnTo>
                  <a:pt x="252" y="262"/>
                </a:lnTo>
                <a:lnTo>
                  <a:pt x="242" y="267"/>
                </a:lnTo>
                <a:lnTo>
                  <a:pt x="230" y="270"/>
                </a:lnTo>
                <a:lnTo>
                  <a:pt x="219" y="271"/>
                </a:lnTo>
                <a:lnTo>
                  <a:pt x="206" y="271"/>
                </a:lnTo>
                <a:lnTo>
                  <a:pt x="206" y="271"/>
                </a:lnTo>
                <a:lnTo>
                  <a:pt x="194" y="271"/>
                </a:lnTo>
                <a:lnTo>
                  <a:pt x="182" y="270"/>
                </a:lnTo>
                <a:lnTo>
                  <a:pt x="171" y="267"/>
                </a:lnTo>
                <a:lnTo>
                  <a:pt x="159" y="262"/>
                </a:lnTo>
                <a:lnTo>
                  <a:pt x="149" y="258"/>
                </a:lnTo>
                <a:lnTo>
                  <a:pt x="140" y="252"/>
                </a:lnTo>
                <a:lnTo>
                  <a:pt x="130" y="244"/>
                </a:lnTo>
                <a:lnTo>
                  <a:pt x="122" y="237"/>
                </a:lnTo>
                <a:lnTo>
                  <a:pt x="115" y="228"/>
                </a:lnTo>
                <a:lnTo>
                  <a:pt x="107" y="219"/>
                </a:lnTo>
                <a:lnTo>
                  <a:pt x="101" y="209"/>
                </a:lnTo>
                <a:lnTo>
                  <a:pt x="97" y="198"/>
                </a:lnTo>
                <a:lnTo>
                  <a:pt x="92" y="188"/>
                </a:lnTo>
                <a:lnTo>
                  <a:pt x="89" y="176"/>
                </a:lnTo>
                <a:lnTo>
                  <a:pt x="88" y="164"/>
                </a:lnTo>
                <a:lnTo>
                  <a:pt x="86" y="152"/>
                </a:lnTo>
                <a:lnTo>
                  <a:pt x="86" y="152"/>
                </a:lnTo>
                <a:close/>
                <a:moveTo>
                  <a:pt x="257" y="298"/>
                </a:moveTo>
                <a:lnTo>
                  <a:pt x="206" y="347"/>
                </a:lnTo>
                <a:lnTo>
                  <a:pt x="156" y="298"/>
                </a:lnTo>
                <a:lnTo>
                  <a:pt x="156" y="298"/>
                </a:lnTo>
                <a:lnTo>
                  <a:pt x="168" y="301"/>
                </a:lnTo>
                <a:lnTo>
                  <a:pt x="180" y="304"/>
                </a:lnTo>
                <a:lnTo>
                  <a:pt x="194" y="306"/>
                </a:lnTo>
                <a:lnTo>
                  <a:pt x="206" y="306"/>
                </a:lnTo>
                <a:lnTo>
                  <a:pt x="206" y="306"/>
                </a:lnTo>
                <a:lnTo>
                  <a:pt x="219" y="306"/>
                </a:lnTo>
                <a:lnTo>
                  <a:pt x="231" y="304"/>
                </a:lnTo>
                <a:lnTo>
                  <a:pt x="245" y="301"/>
                </a:lnTo>
                <a:lnTo>
                  <a:pt x="257" y="298"/>
                </a:lnTo>
                <a:lnTo>
                  <a:pt x="257" y="298"/>
                </a:lnTo>
                <a:close/>
                <a:moveTo>
                  <a:pt x="382" y="510"/>
                </a:moveTo>
                <a:lnTo>
                  <a:pt x="334" y="510"/>
                </a:lnTo>
                <a:lnTo>
                  <a:pt x="334" y="427"/>
                </a:lnTo>
                <a:lnTo>
                  <a:pt x="334" y="427"/>
                </a:lnTo>
                <a:lnTo>
                  <a:pt x="333" y="421"/>
                </a:lnTo>
                <a:lnTo>
                  <a:pt x="328" y="415"/>
                </a:lnTo>
                <a:lnTo>
                  <a:pt x="324" y="412"/>
                </a:lnTo>
                <a:lnTo>
                  <a:pt x="316" y="410"/>
                </a:lnTo>
                <a:lnTo>
                  <a:pt x="316" y="410"/>
                </a:lnTo>
                <a:lnTo>
                  <a:pt x="309" y="412"/>
                </a:lnTo>
                <a:lnTo>
                  <a:pt x="304" y="415"/>
                </a:lnTo>
                <a:lnTo>
                  <a:pt x="300" y="421"/>
                </a:lnTo>
                <a:lnTo>
                  <a:pt x="298" y="427"/>
                </a:lnTo>
                <a:lnTo>
                  <a:pt x="298" y="510"/>
                </a:lnTo>
                <a:lnTo>
                  <a:pt x="113" y="510"/>
                </a:lnTo>
                <a:lnTo>
                  <a:pt x="113" y="427"/>
                </a:lnTo>
                <a:lnTo>
                  <a:pt x="113" y="427"/>
                </a:lnTo>
                <a:lnTo>
                  <a:pt x="112" y="421"/>
                </a:lnTo>
                <a:lnTo>
                  <a:pt x="107" y="415"/>
                </a:lnTo>
                <a:lnTo>
                  <a:pt x="103" y="412"/>
                </a:lnTo>
                <a:lnTo>
                  <a:pt x="95" y="410"/>
                </a:lnTo>
                <a:lnTo>
                  <a:pt x="95" y="410"/>
                </a:lnTo>
                <a:lnTo>
                  <a:pt x="88" y="412"/>
                </a:lnTo>
                <a:lnTo>
                  <a:pt x="83" y="415"/>
                </a:lnTo>
                <a:lnTo>
                  <a:pt x="79" y="421"/>
                </a:lnTo>
                <a:lnTo>
                  <a:pt x="77" y="427"/>
                </a:lnTo>
                <a:lnTo>
                  <a:pt x="77" y="510"/>
                </a:lnTo>
                <a:lnTo>
                  <a:pt x="36" y="510"/>
                </a:lnTo>
                <a:lnTo>
                  <a:pt x="36" y="383"/>
                </a:lnTo>
                <a:lnTo>
                  <a:pt x="36" y="383"/>
                </a:lnTo>
                <a:lnTo>
                  <a:pt x="37" y="370"/>
                </a:lnTo>
                <a:lnTo>
                  <a:pt x="40" y="356"/>
                </a:lnTo>
                <a:lnTo>
                  <a:pt x="46" y="344"/>
                </a:lnTo>
                <a:lnTo>
                  <a:pt x="55" y="334"/>
                </a:lnTo>
                <a:lnTo>
                  <a:pt x="64" y="325"/>
                </a:lnTo>
                <a:lnTo>
                  <a:pt x="74" y="319"/>
                </a:lnTo>
                <a:lnTo>
                  <a:pt x="88" y="315"/>
                </a:lnTo>
                <a:lnTo>
                  <a:pt x="101" y="313"/>
                </a:lnTo>
                <a:lnTo>
                  <a:pt x="127" y="313"/>
                </a:lnTo>
                <a:lnTo>
                  <a:pt x="194" y="382"/>
                </a:lnTo>
                <a:lnTo>
                  <a:pt x="194" y="382"/>
                </a:lnTo>
                <a:lnTo>
                  <a:pt x="200" y="386"/>
                </a:lnTo>
                <a:lnTo>
                  <a:pt x="206" y="388"/>
                </a:lnTo>
                <a:lnTo>
                  <a:pt x="206" y="388"/>
                </a:lnTo>
                <a:lnTo>
                  <a:pt x="213" y="386"/>
                </a:lnTo>
                <a:lnTo>
                  <a:pt x="218" y="382"/>
                </a:lnTo>
                <a:lnTo>
                  <a:pt x="286" y="313"/>
                </a:lnTo>
                <a:lnTo>
                  <a:pt x="312" y="313"/>
                </a:lnTo>
                <a:lnTo>
                  <a:pt x="312" y="313"/>
                </a:lnTo>
                <a:lnTo>
                  <a:pt x="325" y="315"/>
                </a:lnTo>
                <a:lnTo>
                  <a:pt x="339" y="319"/>
                </a:lnTo>
                <a:lnTo>
                  <a:pt x="351" y="325"/>
                </a:lnTo>
                <a:lnTo>
                  <a:pt x="361" y="334"/>
                </a:lnTo>
                <a:lnTo>
                  <a:pt x="370" y="344"/>
                </a:lnTo>
                <a:lnTo>
                  <a:pt x="376" y="356"/>
                </a:lnTo>
                <a:lnTo>
                  <a:pt x="380" y="370"/>
                </a:lnTo>
                <a:lnTo>
                  <a:pt x="382" y="383"/>
                </a:lnTo>
                <a:lnTo>
                  <a:pt x="382" y="510"/>
                </a:lnTo>
                <a:close/>
              </a:path>
            </a:pathLst>
          </a:custGeom>
          <a:solidFill>
            <a:schemeClr val="tx1">
              <a:lumMod val="65000"/>
              <a:lumOff val="35000"/>
            </a:schemeClr>
          </a:solidFill>
          <a:ln>
            <a:noFill/>
          </a:ln>
        </p:spPr>
        <p:txBody>
          <a:bodyPr vert="horz" wrap="square" lIns="68580" tIns="34290" rIns="68580" bIns="34290" numCol="1" anchor="t" anchorCtr="0" compatLnSpc="1">
            <a:prstTxWarp prst="textNoShape">
              <a:avLst/>
            </a:prstTxWarp>
          </a:bodyPr>
          <a:lstStyle/>
          <a:p>
            <a:endParaRPr lang="en-IN" sz="1350" dirty="0"/>
          </a:p>
        </p:txBody>
      </p:sp>
      <p:cxnSp>
        <p:nvCxnSpPr>
          <p:cNvPr id="187" name="Straight Connector 186"/>
          <p:cNvCxnSpPr/>
          <p:nvPr/>
        </p:nvCxnSpPr>
        <p:spPr>
          <a:xfrm flipH="1" flipV="1">
            <a:off x="8022364" y="5512527"/>
            <a:ext cx="2460579" cy="6530"/>
          </a:xfrm>
          <a:prstGeom prst="line">
            <a:avLst/>
          </a:prstGeom>
          <a:ln cap="rnd">
            <a:solidFill>
              <a:srgbClr val="C00000"/>
            </a:solidFill>
            <a:prstDash val="sysDash"/>
            <a:round/>
            <a:headEnd type="oval"/>
            <a:tailEnd type="oval"/>
          </a:ln>
        </p:spPr>
        <p:style>
          <a:lnRef idx="1">
            <a:schemeClr val="accent1"/>
          </a:lnRef>
          <a:fillRef idx="0">
            <a:schemeClr val="accent1"/>
          </a:fillRef>
          <a:effectRef idx="0">
            <a:schemeClr val="accent1"/>
          </a:effectRef>
          <a:fontRef idx="minor">
            <a:schemeClr val="tx1"/>
          </a:fontRef>
        </p:style>
      </p:cxnSp>
      <p:sp>
        <p:nvSpPr>
          <p:cNvPr id="188" name="TextBox 187"/>
          <p:cNvSpPr txBox="1"/>
          <p:nvPr/>
        </p:nvSpPr>
        <p:spPr>
          <a:xfrm>
            <a:off x="7707085" y="5639550"/>
            <a:ext cx="2891582" cy="1077218"/>
          </a:xfrm>
          <a:prstGeom prst="rect">
            <a:avLst/>
          </a:prstGeom>
          <a:noFill/>
        </p:spPr>
        <p:txBody>
          <a:bodyPr wrap="square" rtlCol="0">
            <a:spAutoFit/>
          </a:bodyPr>
          <a:lstStyle/>
          <a:p>
            <a:pPr algn="ctr"/>
            <a:r>
              <a:rPr lang="en-GB" sz="1600" b="1" i="1" dirty="0">
                <a:solidFill>
                  <a:srgbClr val="C00000"/>
                </a:solidFill>
              </a:rPr>
              <a:t>Defeats all content threats -known, unknown/zero-day, and the undetectable (Stegware) </a:t>
            </a:r>
            <a:r>
              <a:rPr lang="mr-IN" sz="1600" b="1" i="1" dirty="0">
                <a:solidFill>
                  <a:srgbClr val="C00000"/>
                </a:solidFill>
              </a:rPr>
              <a:t>–</a:t>
            </a:r>
            <a:r>
              <a:rPr lang="en-GB" sz="1600" b="1" i="1" dirty="0">
                <a:solidFill>
                  <a:srgbClr val="C00000"/>
                </a:solidFill>
              </a:rPr>
              <a:t> delivering digital purity</a:t>
            </a:r>
          </a:p>
        </p:txBody>
      </p:sp>
      <p:sp>
        <p:nvSpPr>
          <p:cNvPr id="190" name="Oval 189"/>
          <p:cNvSpPr/>
          <p:nvPr/>
        </p:nvSpPr>
        <p:spPr>
          <a:xfrm>
            <a:off x="2690151" y="3389348"/>
            <a:ext cx="1041503" cy="1004588"/>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191" name="Freeform 572"/>
          <p:cNvSpPr>
            <a:spLocks noEditPoints="1"/>
          </p:cNvSpPr>
          <p:nvPr/>
        </p:nvSpPr>
        <p:spPr bwMode="auto">
          <a:xfrm>
            <a:off x="2856756" y="3629034"/>
            <a:ext cx="373986" cy="480630"/>
          </a:xfrm>
          <a:custGeom>
            <a:avLst/>
            <a:gdLst>
              <a:gd name="T0" fmla="*/ 304 w 412"/>
              <a:gd name="T1" fmla="*/ 271 h 540"/>
              <a:gd name="T2" fmla="*/ 349 w 412"/>
              <a:gd name="T3" fmla="*/ 210 h 540"/>
              <a:gd name="T4" fmla="*/ 360 w 412"/>
              <a:gd name="T5" fmla="*/ 153 h 540"/>
              <a:gd name="T6" fmla="*/ 348 w 412"/>
              <a:gd name="T7" fmla="*/ 94 h 540"/>
              <a:gd name="T8" fmla="*/ 315 w 412"/>
              <a:gd name="T9" fmla="*/ 44 h 540"/>
              <a:gd name="T10" fmla="*/ 265 w 412"/>
              <a:gd name="T11" fmla="*/ 11 h 540"/>
              <a:gd name="T12" fmla="*/ 206 w 412"/>
              <a:gd name="T13" fmla="*/ 0 h 540"/>
              <a:gd name="T14" fmla="*/ 161 w 412"/>
              <a:gd name="T15" fmla="*/ 6 h 540"/>
              <a:gd name="T16" fmla="*/ 109 w 412"/>
              <a:gd name="T17" fmla="*/ 34 h 540"/>
              <a:gd name="T18" fmla="*/ 71 w 412"/>
              <a:gd name="T19" fmla="*/ 80 h 540"/>
              <a:gd name="T20" fmla="*/ 53 w 412"/>
              <a:gd name="T21" fmla="*/ 138 h 540"/>
              <a:gd name="T22" fmla="*/ 58 w 412"/>
              <a:gd name="T23" fmla="*/ 192 h 540"/>
              <a:gd name="T24" fmla="*/ 94 w 412"/>
              <a:gd name="T25" fmla="*/ 258 h 540"/>
              <a:gd name="T26" fmla="*/ 101 w 412"/>
              <a:gd name="T27" fmla="*/ 283 h 540"/>
              <a:gd name="T28" fmla="*/ 61 w 412"/>
              <a:gd name="T29" fmla="*/ 291 h 540"/>
              <a:gd name="T30" fmla="*/ 30 w 412"/>
              <a:gd name="T31" fmla="*/ 312 h 540"/>
              <a:gd name="T32" fmla="*/ 7 w 412"/>
              <a:gd name="T33" fmla="*/ 344 h 540"/>
              <a:gd name="T34" fmla="*/ 0 w 412"/>
              <a:gd name="T35" fmla="*/ 383 h 540"/>
              <a:gd name="T36" fmla="*/ 4 w 412"/>
              <a:gd name="T37" fmla="*/ 537 h 540"/>
              <a:gd name="T38" fmla="*/ 397 w 412"/>
              <a:gd name="T39" fmla="*/ 540 h 540"/>
              <a:gd name="T40" fmla="*/ 412 w 412"/>
              <a:gd name="T41" fmla="*/ 527 h 540"/>
              <a:gd name="T42" fmla="*/ 410 w 412"/>
              <a:gd name="T43" fmla="*/ 362 h 540"/>
              <a:gd name="T44" fmla="*/ 395 w 412"/>
              <a:gd name="T45" fmla="*/ 327 h 540"/>
              <a:gd name="T46" fmla="*/ 369 w 412"/>
              <a:gd name="T47" fmla="*/ 300 h 540"/>
              <a:gd name="T48" fmla="*/ 331 w 412"/>
              <a:gd name="T49" fmla="*/ 285 h 540"/>
              <a:gd name="T50" fmla="*/ 86 w 412"/>
              <a:gd name="T51" fmla="*/ 152 h 540"/>
              <a:gd name="T52" fmla="*/ 92 w 412"/>
              <a:gd name="T53" fmla="*/ 116 h 540"/>
              <a:gd name="T54" fmla="*/ 115 w 412"/>
              <a:gd name="T55" fmla="*/ 76 h 540"/>
              <a:gd name="T56" fmla="*/ 149 w 412"/>
              <a:gd name="T57" fmla="*/ 47 h 540"/>
              <a:gd name="T58" fmla="*/ 194 w 412"/>
              <a:gd name="T59" fmla="*/ 34 h 540"/>
              <a:gd name="T60" fmla="*/ 230 w 412"/>
              <a:gd name="T61" fmla="*/ 35 h 540"/>
              <a:gd name="T62" fmla="*/ 273 w 412"/>
              <a:gd name="T63" fmla="*/ 53 h 540"/>
              <a:gd name="T64" fmla="*/ 306 w 412"/>
              <a:gd name="T65" fmla="*/ 85 h 540"/>
              <a:gd name="T66" fmla="*/ 324 w 412"/>
              <a:gd name="T67" fmla="*/ 128 h 540"/>
              <a:gd name="T68" fmla="*/ 325 w 412"/>
              <a:gd name="T69" fmla="*/ 164 h 540"/>
              <a:gd name="T70" fmla="*/ 312 w 412"/>
              <a:gd name="T71" fmla="*/ 209 h 540"/>
              <a:gd name="T72" fmla="*/ 282 w 412"/>
              <a:gd name="T73" fmla="*/ 244 h 540"/>
              <a:gd name="T74" fmla="*/ 242 w 412"/>
              <a:gd name="T75" fmla="*/ 267 h 540"/>
              <a:gd name="T76" fmla="*/ 206 w 412"/>
              <a:gd name="T77" fmla="*/ 271 h 540"/>
              <a:gd name="T78" fmla="*/ 159 w 412"/>
              <a:gd name="T79" fmla="*/ 262 h 540"/>
              <a:gd name="T80" fmla="*/ 122 w 412"/>
              <a:gd name="T81" fmla="*/ 237 h 540"/>
              <a:gd name="T82" fmla="*/ 97 w 412"/>
              <a:gd name="T83" fmla="*/ 198 h 540"/>
              <a:gd name="T84" fmla="*/ 86 w 412"/>
              <a:gd name="T85" fmla="*/ 152 h 540"/>
              <a:gd name="T86" fmla="*/ 156 w 412"/>
              <a:gd name="T87" fmla="*/ 298 h 540"/>
              <a:gd name="T88" fmla="*/ 194 w 412"/>
              <a:gd name="T89" fmla="*/ 306 h 540"/>
              <a:gd name="T90" fmla="*/ 231 w 412"/>
              <a:gd name="T91" fmla="*/ 304 h 540"/>
              <a:gd name="T92" fmla="*/ 382 w 412"/>
              <a:gd name="T93" fmla="*/ 510 h 540"/>
              <a:gd name="T94" fmla="*/ 333 w 412"/>
              <a:gd name="T95" fmla="*/ 421 h 540"/>
              <a:gd name="T96" fmla="*/ 316 w 412"/>
              <a:gd name="T97" fmla="*/ 410 h 540"/>
              <a:gd name="T98" fmla="*/ 298 w 412"/>
              <a:gd name="T99" fmla="*/ 427 h 540"/>
              <a:gd name="T100" fmla="*/ 113 w 412"/>
              <a:gd name="T101" fmla="*/ 427 h 540"/>
              <a:gd name="T102" fmla="*/ 95 w 412"/>
              <a:gd name="T103" fmla="*/ 410 h 540"/>
              <a:gd name="T104" fmla="*/ 79 w 412"/>
              <a:gd name="T105" fmla="*/ 421 h 540"/>
              <a:gd name="T106" fmla="*/ 36 w 412"/>
              <a:gd name="T107" fmla="*/ 383 h 540"/>
              <a:gd name="T108" fmla="*/ 46 w 412"/>
              <a:gd name="T109" fmla="*/ 344 h 540"/>
              <a:gd name="T110" fmla="*/ 88 w 412"/>
              <a:gd name="T111" fmla="*/ 315 h 540"/>
              <a:gd name="T112" fmla="*/ 194 w 412"/>
              <a:gd name="T113" fmla="*/ 382 h 540"/>
              <a:gd name="T114" fmla="*/ 213 w 412"/>
              <a:gd name="T115" fmla="*/ 386 h 540"/>
              <a:gd name="T116" fmla="*/ 312 w 412"/>
              <a:gd name="T117" fmla="*/ 313 h 540"/>
              <a:gd name="T118" fmla="*/ 361 w 412"/>
              <a:gd name="T119" fmla="*/ 334 h 540"/>
              <a:gd name="T120" fmla="*/ 382 w 412"/>
              <a:gd name="T121" fmla="*/ 383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2" h="540">
                <a:moveTo>
                  <a:pt x="312" y="283"/>
                </a:moveTo>
                <a:lnTo>
                  <a:pt x="289" y="283"/>
                </a:lnTo>
                <a:lnTo>
                  <a:pt x="289" y="283"/>
                </a:lnTo>
                <a:lnTo>
                  <a:pt x="304" y="271"/>
                </a:lnTo>
                <a:lnTo>
                  <a:pt x="318" y="258"/>
                </a:lnTo>
                <a:lnTo>
                  <a:pt x="330" y="243"/>
                </a:lnTo>
                <a:lnTo>
                  <a:pt x="340" y="228"/>
                </a:lnTo>
                <a:lnTo>
                  <a:pt x="349" y="210"/>
                </a:lnTo>
                <a:lnTo>
                  <a:pt x="355" y="192"/>
                </a:lnTo>
                <a:lnTo>
                  <a:pt x="358" y="173"/>
                </a:lnTo>
                <a:lnTo>
                  <a:pt x="360" y="153"/>
                </a:lnTo>
                <a:lnTo>
                  <a:pt x="360" y="153"/>
                </a:lnTo>
                <a:lnTo>
                  <a:pt x="360" y="137"/>
                </a:lnTo>
                <a:lnTo>
                  <a:pt x="357" y="122"/>
                </a:lnTo>
                <a:lnTo>
                  <a:pt x="354" y="107"/>
                </a:lnTo>
                <a:lnTo>
                  <a:pt x="348" y="94"/>
                </a:lnTo>
                <a:lnTo>
                  <a:pt x="342" y="80"/>
                </a:lnTo>
                <a:lnTo>
                  <a:pt x="334" y="67"/>
                </a:lnTo>
                <a:lnTo>
                  <a:pt x="325" y="55"/>
                </a:lnTo>
                <a:lnTo>
                  <a:pt x="315" y="44"/>
                </a:lnTo>
                <a:lnTo>
                  <a:pt x="304" y="34"/>
                </a:lnTo>
                <a:lnTo>
                  <a:pt x="292" y="25"/>
                </a:lnTo>
                <a:lnTo>
                  <a:pt x="279" y="17"/>
                </a:lnTo>
                <a:lnTo>
                  <a:pt x="265" y="11"/>
                </a:lnTo>
                <a:lnTo>
                  <a:pt x="252" y="6"/>
                </a:lnTo>
                <a:lnTo>
                  <a:pt x="237" y="3"/>
                </a:lnTo>
                <a:lnTo>
                  <a:pt x="222" y="0"/>
                </a:lnTo>
                <a:lnTo>
                  <a:pt x="206" y="0"/>
                </a:lnTo>
                <a:lnTo>
                  <a:pt x="206" y="0"/>
                </a:lnTo>
                <a:lnTo>
                  <a:pt x="191" y="0"/>
                </a:lnTo>
                <a:lnTo>
                  <a:pt x="176" y="3"/>
                </a:lnTo>
                <a:lnTo>
                  <a:pt x="161" y="6"/>
                </a:lnTo>
                <a:lnTo>
                  <a:pt x="146" y="11"/>
                </a:lnTo>
                <a:lnTo>
                  <a:pt x="133" y="17"/>
                </a:lnTo>
                <a:lnTo>
                  <a:pt x="121" y="25"/>
                </a:lnTo>
                <a:lnTo>
                  <a:pt x="109" y="34"/>
                </a:lnTo>
                <a:lnTo>
                  <a:pt x="98" y="44"/>
                </a:lnTo>
                <a:lnTo>
                  <a:pt x="88" y="55"/>
                </a:lnTo>
                <a:lnTo>
                  <a:pt x="79" y="67"/>
                </a:lnTo>
                <a:lnTo>
                  <a:pt x="71" y="80"/>
                </a:lnTo>
                <a:lnTo>
                  <a:pt x="65" y="94"/>
                </a:lnTo>
                <a:lnTo>
                  <a:pt x="59" y="107"/>
                </a:lnTo>
                <a:lnTo>
                  <a:pt x="56" y="122"/>
                </a:lnTo>
                <a:lnTo>
                  <a:pt x="53" y="138"/>
                </a:lnTo>
                <a:lnTo>
                  <a:pt x="52" y="153"/>
                </a:lnTo>
                <a:lnTo>
                  <a:pt x="52" y="153"/>
                </a:lnTo>
                <a:lnTo>
                  <a:pt x="53" y="173"/>
                </a:lnTo>
                <a:lnTo>
                  <a:pt x="58" y="192"/>
                </a:lnTo>
                <a:lnTo>
                  <a:pt x="64" y="210"/>
                </a:lnTo>
                <a:lnTo>
                  <a:pt x="71" y="228"/>
                </a:lnTo>
                <a:lnTo>
                  <a:pt x="82" y="243"/>
                </a:lnTo>
                <a:lnTo>
                  <a:pt x="94" y="258"/>
                </a:lnTo>
                <a:lnTo>
                  <a:pt x="107" y="271"/>
                </a:lnTo>
                <a:lnTo>
                  <a:pt x="124" y="283"/>
                </a:lnTo>
                <a:lnTo>
                  <a:pt x="101" y="283"/>
                </a:lnTo>
                <a:lnTo>
                  <a:pt x="101" y="283"/>
                </a:lnTo>
                <a:lnTo>
                  <a:pt x="91" y="283"/>
                </a:lnTo>
                <a:lnTo>
                  <a:pt x="80" y="285"/>
                </a:lnTo>
                <a:lnTo>
                  <a:pt x="71" y="288"/>
                </a:lnTo>
                <a:lnTo>
                  <a:pt x="61" y="291"/>
                </a:lnTo>
                <a:lnTo>
                  <a:pt x="52" y="295"/>
                </a:lnTo>
                <a:lnTo>
                  <a:pt x="45" y="300"/>
                </a:lnTo>
                <a:lnTo>
                  <a:pt x="37" y="306"/>
                </a:lnTo>
                <a:lnTo>
                  <a:pt x="30" y="312"/>
                </a:lnTo>
                <a:lnTo>
                  <a:pt x="22" y="319"/>
                </a:lnTo>
                <a:lnTo>
                  <a:pt x="18" y="327"/>
                </a:lnTo>
                <a:lnTo>
                  <a:pt x="12" y="335"/>
                </a:lnTo>
                <a:lnTo>
                  <a:pt x="7" y="344"/>
                </a:lnTo>
                <a:lnTo>
                  <a:pt x="4" y="353"/>
                </a:lnTo>
                <a:lnTo>
                  <a:pt x="1" y="362"/>
                </a:lnTo>
                <a:lnTo>
                  <a:pt x="0" y="373"/>
                </a:lnTo>
                <a:lnTo>
                  <a:pt x="0" y="383"/>
                </a:lnTo>
                <a:lnTo>
                  <a:pt x="0" y="527"/>
                </a:lnTo>
                <a:lnTo>
                  <a:pt x="0" y="527"/>
                </a:lnTo>
                <a:lnTo>
                  <a:pt x="1" y="533"/>
                </a:lnTo>
                <a:lnTo>
                  <a:pt x="4" y="537"/>
                </a:lnTo>
                <a:lnTo>
                  <a:pt x="10" y="539"/>
                </a:lnTo>
                <a:lnTo>
                  <a:pt x="16" y="540"/>
                </a:lnTo>
                <a:lnTo>
                  <a:pt x="397" y="540"/>
                </a:lnTo>
                <a:lnTo>
                  <a:pt x="397" y="540"/>
                </a:lnTo>
                <a:lnTo>
                  <a:pt x="403" y="539"/>
                </a:lnTo>
                <a:lnTo>
                  <a:pt x="407" y="537"/>
                </a:lnTo>
                <a:lnTo>
                  <a:pt x="410" y="533"/>
                </a:lnTo>
                <a:lnTo>
                  <a:pt x="412" y="527"/>
                </a:lnTo>
                <a:lnTo>
                  <a:pt x="412" y="383"/>
                </a:lnTo>
                <a:lnTo>
                  <a:pt x="412" y="383"/>
                </a:lnTo>
                <a:lnTo>
                  <a:pt x="412" y="373"/>
                </a:lnTo>
                <a:lnTo>
                  <a:pt x="410" y="362"/>
                </a:lnTo>
                <a:lnTo>
                  <a:pt x="407" y="353"/>
                </a:lnTo>
                <a:lnTo>
                  <a:pt x="404" y="344"/>
                </a:lnTo>
                <a:lnTo>
                  <a:pt x="400" y="335"/>
                </a:lnTo>
                <a:lnTo>
                  <a:pt x="395" y="327"/>
                </a:lnTo>
                <a:lnTo>
                  <a:pt x="389" y="319"/>
                </a:lnTo>
                <a:lnTo>
                  <a:pt x="382" y="312"/>
                </a:lnTo>
                <a:lnTo>
                  <a:pt x="376" y="306"/>
                </a:lnTo>
                <a:lnTo>
                  <a:pt x="369" y="300"/>
                </a:lnTo>
                <a:lnTo>
                  <a:pt x="360" y="295"/>
                </a:lnTo>
                <a:lnTo>
                  <a:pt x="351" y="291"/>
                </a:lnTo>
                <a:lnTo>
                  <a:pt x="342" y="288"/>
                </a:lnTo>
                <a:lnTo>
                  <a:pt x="331" y="285"/>
                </a:lnTo>
                <a:lnTo>
                  <a:pt x="322" y="283"/>
                </a:lnTo>
                <a:lnTo>
                  <a:pt x="312" y="283"/>
                </a:lnTo>
                <a:lnTo>
                  <a:pt x="312" y="283"/>
                </a:lnTo>
                <a:close/>
                <a:moveTo>
                  <a:pt x="86" y="152"/>
                </a:moveTo>
                <a:lnTo>
                  <a:pt x="86" y="152"/>
                </a:lnTo>
                <a:lnTo>
                  <a:pt x="88" y="140"/>
                </a:lnTo>
                <a:lnTo>
                  <a:pt x="89" y="128"/>
                </a:lnTo>
                <a:lnTo>
                  <a:pt x="92" y="116"/>
                </a:lnTo>
                <a:lnTo>
                  <a:pt x="97" y="106"/>
                </a:lnTo>
                <a:lnTo>
                  <a:pt x="101" y="95"/>
                </a:lnTo>
                <a:lnTo>
                  <a:pt x="107" y="85"/>
                </a:lnTo>
                <a:lnTo>
                  <a:pt x="115" y="76"/>
                </a:lnTo>
                <a:lnTo>
                  <a:pt x="122" y="68"/>
                </a:lnTo>
                <a:lnTo>
                  <a:pt x="130" y="59"/>
                </a:lnTo>
                <a:lnTo>
                  <a:pt x="140" y="53"/>
                </a:lnTo>
                <a:lnTo>
                  <a:pt x="149" y="47"/>
                </a:lnTo>
                <a:lnTo>
                  <a:pt x="159" y="41"/>
                </a:lnTo>
                <a:lnTo>
                  <a:pt x="171" y="38"/>
                </a:lnTo>
                <a:lnTo>
                  <a:pt x="182" y="35"/>
                </a:lnTo>
                <a:lnTo>
                  <a:pt x="194" y="34"/>
                </a:lnTo>
                <a:lnTo>
                  <a:pt x="206" y="32"/>
                </a:lnTo>
                <a:lnTo>
                  <a:pt x="206" y="32"/>
                </a:lnTo>
                <a:lnTo>
                  <a:pt x="219" y="34"/>
                </a:lnTo>
                <a:lnTo>
                  <a:pt x="230" y="35"/>
                </a:lnTo>
                <a:lnTo>
                  <a:pt x="242" y="38"/>
                </a:lnTo>
                <a:lnTo>
                  <a:pt x="252" y="41"/>
                </a:lnTo>
                <a:lnTo>
                  <a:pt x="263" y="47"/>
                </a:lnTo>
                <a:lnTo>
                  <a:pt x="273" y="53"/>
                </a:lnTo>
                <a:lnTo>
                  <a:pt x="282" y="59"/>
                </a:lnTo>
                <a:lnTo>
                  <a:pt x="291" y="68"/>
                </a:lnTo>
                <a:lnTo>
                  <a:pt x="298" y="76"/>
                </a:lnTo>
                <a:lnTo>
                  <a:pt x="306" y="85"/>
                </a:lnTo>
                <a:lnTo>
                  <a:pt x="312" y="95"/>
                </a:lnTo>
                <a:lnTo>
                  <a:pt x="316" y="106"/>
                </a:lnTo>
                <a:lnTo>
                  <a:pt x="321" y="116"/>
                </a:lnTo>
                <a:lnTo>
                  <a:pt x="324" y="128"/>
                </a:lnTo>
                <a:lnTo>
                  <a:pt x="325" y="140"/>
                </a:lnTo>
                <a:lnTo>
                  <a:pt x="325" y="152"/>
                </a:lnTo>
                <a:lnTo>
                  <a:pt x="325" y="152"/>
                </a:lnTo>
                <a:lnTo>
                  <a:pt x="325" y="164"/>
                </a:lnTo>
                <a:lnTo>
                  <a:pt x="324" y="176"/>
                </a:lnTo>
                <a:lnTo>
                  <a:pt x="321" y="188"/>
                </a:lnTo>
                <a:lnTo>
                  <a:pt x="316" y="198"/>
                </a:lnTo>
                <a:lnTo>
                  <a:pt x="312" y="209"/>
                </a:lnTo>
                <a:lnTo>
                  <a:pt x="306" y="219"/>
                </a:lnTo>
                <a:lnTo>
                  <a:pt x="298" y="228"/>
                </a:lnTo>
                <a:lnTo>
                  <a:pt x="291" y="237"/>
                </a:lnTo>
                <a:lnTo>
                  <a:pt x="282" y="244"/>
                </a:lnTo>
                <a:lnTo>
                  <a:pt x="273" y="252"/>
                </a:lnTo>
                <a:lnTo>
                  <a:pt x="263" y="258"/>
                </a:lnTo>
                <a:lnTo>
                  <a:pt x="252" y="262"/>
                </a:lnTo>
                <a:lnTo>
                  <a:pt x="242" y="267"/>
                </a:lnTo>
                <a:lnTo>
                  <a:pt x="230" y="270"/>
                </a:lnTo>
                <a:lnTo>
                  <a:pt x="219" y="271"/>
                </a:lnTo>
                <a:lnTo>
                  <a:pt x="206" y="271"/>
                </a:lnTo>
                <a:lnTo>
                  <a:pt x="206" y="271"/>
                </a:lnTo>
                <a:lnTo>
                  <a:pt x="194" y="271"/>
                </a:lnTo>
                <a:lnTo>
                  <a:pt x="182" y="270"/>
                </a:lnTo>
                <a:lnTo>
                  <a:pt x="171" y="267"/>
                </a:lnTo>
                <a:lnTo>
                  <a:pt x="159" y="262"/>
                </a:lnTo>
                <a:lnTo>
                  <a:pt x="149" y="258"/>
                </a:lnTo>
                <a:lnTo>
                  <a:pt x="140" y="252"/>
                </a:lnTo>
                <a:lnTo>
                  <a:pt x="130" y="244"/>
                </a:lnTo>
                <a:lnTo>
                  <a:pt x="122" y="237"/>
                </a:lnTo>
                <a:lnTo>
                  <a:pt x="115" y="228"/>
                </a:lnTo>
                <a:lnTo>
                  <a:pt x="107" y="219"/>
                </a:lnTo>
                <a:lnTo>
                  <a:pt x="101" y="209"/>
                </a:lnTo>
                <a:lnTo>
                  <a:pt x="97" y="198"/>
                </a:lnTo>
                <a:lnTo>
                  <a:pt x="92" y="188"/>
                </a:lnTo>
                <a:lnTo>
                  <a:pt x="89" y="176"/>
                </a:lnTo>
                <a:lnTo>
                  <a:pt x="88" y="164"/>
                </a:lnTo>
                <a:lnTo>
                  <a:pt x="86" y="152"/>
                </a:lnTo>
                <a:lnTo>
                  <a:pt x="86" y="152"/>
                </a:lnTo>
                <a:close/>
                <a:moveTo>
                  <a:pt x="257" y="298"/>
                </a:moveTo>
                <a:lnTo>
                  <a:pt x="206" y="347"/>
                </a:lnTo>
                <a:lnTo>
                  <a:pt x="156" y="298"/>
                </a:lnTo>
                <a:lnTo>
                  <a:pt x="156" y="298"/>
                </a:lnTo>
                <a:lnTo>
                  <a:pt x="168" y="301"/>
                </a:lnTo>
                <a:lnTo>
                  <a:pt x="180" y="304"/>
                </a:lnTo>
                <a:lnTo>
                  <a:pt x="194" y="306"/>
                </a:lnTo>
                <a:lnTo>
                  <a:pt x="206" y="306"/>
                </a:lnTo>
                <a:lnTo>
                  <a:pt x="206" y="306"/>
                </a:lnTo>
                <a:lnTo>
                  <a:pt x="219" y="306"/>
                </a:lnTo>
                <a:lnTo>
                  <a:pt x="231" y="304"/>
                </a:lnTo>
                <a:lnTo>
                  <a:pt x="245" y="301"/>
                </a:lnTo>
                <a:lnTo>
                  <a:pt x="257" y="298"/>
                </a:lnTo>
                <a:lnTo>
                  <a:pt x="257" y="298"/>
                </a:lnTo>
                <a:close/>
                <a:moveTo>
                  <a:pt x="382" y="510"/>
                </a:moveTo>
                <a:lnTo>
                  <a:pt x="334" y="510"/>
                </a:lnTo>
                <a:lnTo>
                  <a:pt x="334" y="427"/>
                </a:lnTo>
                <a:lnTo>
                  <a:pt x="334" y="427"/>
                </a:lnTo>
                <a:lnTo>
                  <a:pt x="333" y="421"/>
                </a:lnTo>
                <a:lnTo>
                  <a:pt x="328" y="415"/>
                </a:lnTo>
                <a:lnTo>
                  <a:pt x="324" y="412"/>
                </a:lnTo>
                <a:lnTo>
                  <a:pt x="316" y="410"/>
                </a:lnTo>
                <a:lnTo>
                  <a:pt x="316" y="410"/>
                </a:lnTo>
                <a:lnTo>
                  <a:pt x="309" y="412"/>
                </a:lnTo>
                <a:lnTo>
                  <a:pt x="304" y="415"/>
                </a:lnTo>
                <a:lnTo>
                  <a:pt x="300" y="421"/>
                </a:lnTo>
                <a:lnTo>
                  <a:pt x="298" y="427"/>
                </a:lnTo>
                <a:lnTo>
                  <a:pt x="298" y="510"/>
                </a:lnTo>
                <a:lnTo>
                  <a:pt x="113" y="510"/>
                </a:lnTo>
                <a:lnTo>
                  <a:pt x="113" y="427"/>
                </a:lnTo>
                <a:lnTo>
                  <a:pt x="113" y="427"/>
                </a:lnTo>
                <a:lnTo>
                  <a:pt x="112" y="421"/>
                </a:lnTo>
                <a:lnTo>
                  <a:pt x="107" y="415"/>
                </a:lnTo>
                <a:lnTo>
                  <a:pt x="103" y="412"/>
                </a:lnTo>
                <a:lnTo>
                  <a:pt x="95" y="410"/>
                </a:lnTo>
                <a:lnTo>
                  <a:pt x="95" y="410"/>
                </a:lnTo>
                <a:lnTo>
                  <a:pt x="88" y="412"/>
                </a:lnTo>
                <a:lnTo>
                  <a:pt x="83" y="415"/>
                </a:lnTo>
                <a:lnTo>
                  <a:pt x="79" y="421"/>
                </a:lnTo>
                <a:lnTo>
                  <a:pt x="77" y="427"/>
                </a:lnTo>
                <a:lnTo>
                  <a:pt x="77" y="510"/>
                </a:lnTo>
                <a:lnTo>
                  <a:pt x="36" y="510"/>
                </a:lnTo>
                <a:lnTo>
                  <a:pt x="36" y="383"/>
                </a:lnTo>
                <a:lnTo>
                  <a:pt x="36" y="383"/>
                </a:lnTo>
                <a:lnTo>
                  <a:pt x="37" y="370"/>
                </a:lnTo>
                <a:lnTo>
                  <a:pt x="40" y="356"/>
                </a:lnTo>
                <a:lnTo>
                  <a:pt x="46" y="344"/>
                </a:lnTo>
                <a:lnTo>
                  <a:pt x="55" y="334"/>
                </a:lnTo>
                <a:lnTo>
                  <a:pt x="64" y="325"/>
                </a:lnTo>
                <a:lnTo>
                  <a:pt x="74" y="319"/>
                </a:lnTo>
                <a:lnTo>
                  <a:pt x="88" y="315"/>
                </a:lnTo>
                <a:lnTo>
                  <a:pt x="101" y="313"/>
                </a:lnTo>
                <a:lnTo>
                  <a:pt x="127" y="313"/>
                </a:lnTo>
                <a:lnTo>
                  <a:pt x="194" y="382"/>
                </a:lnTo>
                <a:lnTo>
                  <a:pt x="194" y="382"/>
                </a:lnTo>
                <a:lnTo>
                  <a:pt x="200" y="386"/>
                </a:lnTo>
                <a:lnTo>
                  <a:pt x="206" y="388"/>
                </a:lnTo>
                <a:lnTo>
                  <a:pt x="206" y="388"/>
                </a:lnTo>
                <a:lnTo>
                  <a:pt x="213" y="386"/>
                </a:lnTo>
                <a:lnTo>
                  <a:pt x="218" y="382"/>
                </a:lnTo>
                <a:lnTo>
                  <a:pt x="286" y="313"/>
                </a:lnTo>
                <a:lnTo>
                  <a:pt x="312" y="313"/>
                </a:lnTo>
                <a:lnTo>
                  <a:pt x="312" y="313"/>
                </a:lnTo>
                <a:lnTo>
                  <a:pt x="325" y="315"/>
                </a:lnTo>
                <a:lnTo>
                  <a:pt x="339" y="319"/>
                </a:lnTo>
                <a:lnTo>
                  <a:pt x="351" y="325"/>
                </a:lnTo>
                <a:lnTo>
                  <a:pt x="361" y="334"/>
                </a:lnTo>
                <a:lnTo>
                  <a:pt x="370" y="344"/>
                </a:lnTo>
                <a:lnTo>
                  <a:pt x="376" y="356"/>
                </a:lnTo>
                <a:lnTo>
                  <a:pt x="380" y="370"/>
                </a:lnTo>
                <a:lnTo>
                  <a:pt x="382" y="383"/>
                </a:lnTo>
                <a:lnTo>
                  <a:pt x="382" y="510"/>
                </a:lnTo>
                <a:close/>
              </a:path>
            </a:pathLst>
          </a:custGeom>
          <a:solidFill>
            <a:schemeClr val="tx1">
              <a:lumMod val="65000"/>
              <a:lumOff val="35000"/>
            </a:schemeClr>
          </a:solidFill>
          <a:ln>
            <a:noFill/>
          </a:ln>
        </p:spPr>
        <p:txBody>
          <a:bodyPr vert="horz" wrap="square" lIns="68580" tIns="34290" rIns="68580" bIns="34290" numCol="1" anchor="t" anchorCtr="0" compatLnSpc="1">
            <a:prstTxWarp prst="textNoShape">
              <a:avLst/>
            </a:prstTxWarp>
          </a:bodyPr>
          <a:lstStyle/>
          <a:p>
            <a:endParaRPr lang="en-IN" sz="1350" dirty="0"/>
          </a:p>
        </p:txBody>
      </p:sp>
      <p:sp>
        <p:nvSpPr>
          <p:cNvPr id="181" name="Freeform 15"/>
          <p:cNvSpPr>
            <a:spLocks noEditPoints="1"/>
          </p:cNvSpPr>
          <p:nvPr/>
        </p:nvSpPr>
        <p:spPr bwMode="auto">
          <a:xfrm>
            <a:off x="3253036" y="3598372"/>
            <a:ext cx="329465" cy="317688"/>
          </a:xfrm>
          <a:custGeom>
            <a:avLst/>
            <a:gdLst>
              <a:gd name="T0" fmla="*/ 2527 w 3331"/>
              <a:gd name="T1" fmla="*/ 2481 h 3310"/>
              <a:gd name="T2" fmla="*/ 2423 w 3331"/>
              <a:gd name="T3" fmla="*/ 2707 h 3310"/>
              <a:gd name="T4" fmla="*/ 2527 w 3331"/>
              <a:gd name="T5" fmla="*/ 2934 h 3310"/>
              <a:gd name="T6" fmla="*/ 2770 w 3331"/>
              <a:gd name="T7" fmla="*/ 3005 h 3310"/>
              <a:gd name="T8" fmla="*/ 2980 w 3331"/>
              <a:gd name="T9" fmla="*/ 2871 h 3310"/>
              <a:gd name="T10" fmla="*/ 3016 w 3331"/>
              <a:gd name="T11" fmla="*/ 2621 h 3310"/>
              <a:gd name="T12" fmla="*/ 2853 w 3331"/>
              <a:gd name="T13" fmla="*/ 2435 h 3310"/>
              <a:gd name="T14" fmla="*/ 518 w 3331"/>
              <a:gd name="T15" fmla="*/ 2419 h 3310"/>
              <a:gd name="T16" fmla="*/ 331 w 3331"/>
              <a:gd name="T17" fmla="*/ 2581 h 3310"/>
              <a:gd name="T18" fmla="*/ 331 w 3331"/>
              <a:gd name="T19" fmla="*/ 2834 h 3310"/>
              <a:gd name="T20" fmla="*/ 518 w 3331"/>
              <a:gd name="T21" fmla="*/ 2996 h 3310"/>
              <a:gd name="T22" fmla="*/ 771 w 3331"/>
              <a:gd name="T23" fmla="*/ 2959 h 3310"/>
              <a:gd name="T24" fmla="*/ 906 w 3331"/>
              <a:gd name="T25" fmla="*/ 2752 h 3310"/>
              <a:gd name="T26" fmla="*/ 834 w 3331"/>
              <a:gd name="T27" fmla="*/ 2510 h 3310"/>
              <a:gd name="T28" fmla="*/ 606 w 3331"/>
              <a:gd name="T29" fmla="*/ 2407 h 3310"/>
              <a:gd name="T30" fmla="*/ 1667 w 3331"/>
              <a:gd name="T31" fmla="*/ 750 h 3310"/>
              <a:gd name="T32" fmla="*/ 1204 w 3331"/>
              <a:gd name="T33" fmla="*/ 1006 h 3310"/>
              <a:gd name="T34" fmla="*/ 866 w 3331"/>
              <a:gd name="T35" fmla="*/ 1410 h 3310"/>
              <a:gd name="T36" fmla="*/ 892 w 3331"/>
              <a:gd name="T37" fmla="*/ 1769 h 3310"/>
              <a:gd name="T38" fmla="*/ 930 w 3331"/>
              <a:gd name="T39" fmla="*/ 1865 h 3310"/>
              <a:gd name="T40" fmla="*/ 680 w 3331"/>
              <a:gd name="T41" fmla="*/ 2109 h 3310"/>
              <a:gd name="T42" fmla="*/ 946 w 3331"/>
              <a:gd name="T43" fmla="*/ 2210 h 3310"/>
              <a:gd name="T44" fmla="*/ 1160 w 3331"/>
              <a:gd name="T45" fmla="*/ 2466 h 3310"/>
              <a:gd name="T46" fmla="*/ 1744 w 3331"/>
              <a:gd name="T47" fmla="*/ 2461 h 3310"/>
              <a:gd name="T48" fmla="*/ 1844 w 3331"/>
              <a:gd name="T49" fmla="*/ 2411 h 3310"/>
              <a:gd name="T50" fmla="*/ 2210 w 3331"/>
              <a:gd name="T51" fmla="*/ 2393 h 3310"/>
              <a:gd name="T52" fmla="*/ 2474 w 3331"/>
              <a:gd name="T53" fmla="*/ 2160 h 3310"/>
              <a:gd name="T54" fmla="*/ 2481 w 3331"/>
              <a:gd name="T55" fmla="*/ 1577 h 3310"/>
              <a:gd name="T56" fmla="*/ 2423 w 3331"/>
              <a:gd name="T57" fmla="*/ 1505 h 3310"/>
              <a:gd name="T58" fmla="*/ 2240 w 3331"/>
              <a:gd name="T59" fmla="*/ 1201 h 3310"/>
              <a:gd name="T60" fmla="*/ 2123 w 3331"/>
              <a:gd name="T61" fmla="*/ 1083 h 3310"/>
              <a:gd name="T62" fmla="*/ 3029 w 3331"/>
              <a:gd name="T63" fmla="*/ 301 h 3310"/>
              <a:gd name="T64" fmla="*/ 3264 w 3331"/>
              <a:gd name="T65" fmla="*/ 26 h 3310"/>
              <a:gd name="T66" fmla="*/ 3331 w 3331"/>
              <a:gd name="T67" fmla="*/ 1053 h 3310"/>
              <a:gd name="T68" fmla="*/ 3239 w 3331"/>
              <a:gd name="T69" fmla="*/ 1191 h 3310"/>
              <a:gd name="T70" fmla="*/ 3027 w 3331"/>
              <a:gd name="T71" fmla="*/ 1490 h 3310"/>
              <a:gd name="T72" fmla="*/ 2985 w 3331"/>
              <a:gd name="T73" fmla="*/ 1572 h 3310"/>
              <a:gd name="T74" fmla="*/ 2917 w 3331"/>
              <a:gd name="T75" fmla="*/ 2138 h 3310"/>
              <a:gd name="T76" fmla="*/ 3196 w 3331"/>
              <a:gd name="T77" fmla="*/ 2330 h 3310"/>
              <a:gd name="T78" fmla="*/ 3328 w 3331"/>
              <a:gd name="T79" fmla="*/ 2647 h 3310"/>
              <a:gd name="T80" fmla="*/ 3258 w 3331"/>
              <a:gd name="T81" fmla="*/ 2995 h 3310"/>
              <a:gd name="T82" fmla="*/ 3014 w 3331"/>
              <a:gd name="T83" fmla="*/ 3237 h 3310"/>
              <a:gd name="T84" fmla="*/ 2666 w 3331"/>
              <a:gd name="T85" fmla="*/ 3307 h 3310"/>
              <a:gd name="T86" fmla="*/ 2350 w 3331"/>
              <a:gd name="T87" fmla="*/ 3180 h 3310"/>
              <a:gd name="T88" fmla="*/ 2156 w 3331"/>
              <a:gd name="T89" fmla="*/ 2908 h 3310"/>
              <a:gd name="T90" fmla="*/ 1804 w 3331"/>
              <a:gd name="T91" fmla="*/ 3007 h 3310"/>
              <a:gd name="T92" fmla="*/ 1742 w 3331"/>
              <a:gd name="T93" fmla="*/ 2782 h 3310"/>
              <a:gd name="T94" fmla="*/ 1102 w 3331"/>
              <a:gd name="T95" fmla="*/ 3051 h 3310"/>
              <a:gd name="T96" fmla="*/ 838 w 3331"/>
              <a:gd name="T97" fmla="*/ 3263 h 3310"/>
              <a:gd name="T98" fmla="*/ 484 w 3331"/>
              <a:gd name="T99" fmla="*/ 3297 h 3310"/>
              <a:gd name="T100" fmla="*/ 178 w 3331"/>
              <a:gd name="T101" fmla="*/ 3133 h 3310"/>
              <a:gd name="T102" fmla="*/ 13 w 3331"/>
              <a:gd name="T103" fmla="*/ 2829 h 3310"/>
              <a:gd name="T104" fmla="*/ 50 w 3331"/>
              <a:gd name="T105" fmla="*/ 2467 h 3310"/>
              <a:gd name="T106" fmla="*/ 282 w 3331"/>
              <a:gd name="T107" fmla="*/ 2200 h 3310"/>
              <a:gd name="T108" fmla="*/ 337 w 3331"/>
              <a:gd name="T109" fmla="*/ 1773 h 3310"/>
              <a:gd name="T110" fmla="*/ 392 w 3331"/>
              <a:gd name="T111" fmla="*/ 1686 h 3310"/>
              <a:gd name="T112" fmla="*/ 678 w 3331"/>
              <a:gd name="T113" fmla="*/ 1444 h 3310"/>
              <a:gd name="T114" fmla="*/ 1000 w 3331"/>
              <a:gd name="T115" fmla="*/ 987 h 3310"/>
              <a:gd name="T116" fmla="*/ 1460 w 3331"/>
              <a:gd name="T117" fmla="*/ 669 h 3310"/>
              <a:gd name="T118" fmla="*/ 2020 w 3331"/>
              <a:gd name="T119" fmla="*/ 530 h 3310"/>
              <a:gd name="T120" fmla="*/ 2164 w 3331"/>
              <a:gd name="T121" fmla="*/ 44 h 3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31" h="3310">
                <a:moveTo>
                  <a:pt x="2726" y="2407"/>
                </a:moveTo>
                <a:lnTo>
                  <a:pt x="2681" y="2410"/>
                </a:lnTo>
                <a:lnTo>
                  <a:pt x="2638" y="2419"/>
                </a:lnTo>
                <a:lnTo>
                  <a:pt x="2599" y="2435"/>
                </a:lnTo>
                <a:lnTo>
                  <a:pt x="2561" y="2455"/>
                </a:lnTo>
                <a:lnTo>
                  <a:pt x="2527" y="2481"/>
                </a:lnTo>
                <a:lnTo>
                  <a:pt x="2497" y="2510"/>
                </a:lnTo>
                <a:lnTo>
                  <a:pt x="2472" y="2544"/>
                </a:lnTo>
                <a:lnTo>
                  <a:pt x="2451" y="2581"/>
                </a:lnTo>
                <a:lnTo>
                  <a:pt x="2436" y="2621"/>
                </a:lnTo>
                <a:lnTo>
                  <a:pt x="2427" y="2663"/>
                </a:lnTo>
                <a:lnTo>
                  <a:pt x="2423" y="2707"/>
                </a:lnTo>
                <a:lnTo>
                  <a:pt x="2427" y="2752"/>
                </a:lnTo>
                <a:lnTo>
                  <a:pt x="2436" y="2794"/>
                </a:lnTo>
                <a:lnTo>
                  <a:pt x="2451" y="2834"/>
                </a:lnTo>
                <a:lnTo>
                  <a:pt x="2472" y="2871"/>
                </a:lnTo>
                <a:lnTo>
                  <a:pt x="2497" y="2905"/>
                </a:lnTo>
                <a:lnTo>
                  <a:pt x="2527" y="2934"/>
                </a:lnTo>
                <a:lnTo>
                  <a:pt x="2561" y="2959"/>
                </a:lnTo>
                <a:lnTo>
                  <a:pt x="2599" y="2980"/>
                </a:lnTo>
                <a:lnTo>
                  <a:pt x="2638" y="2996"/>
                </a:lnTo>
                <a:lnTo>
                  <a:pt x="2681" y="3005"/>
                </a:lnTo>
                <a:lnTo>
                  <a:pt x="2726" y="3008"/>
                </a:lnTo>
                <a:lnTo>
                  <a:pt x="2770" y="3005"/>
                </a:lnTo>
                <a:lnTo>
                  <a:pt x="2813" y="2996"/>
                </a:lnTo>
                <a:lnTo>
                  <a:pt x="2853" y="2980"/>
                </a:lnTo>
                <a:lnTo>
                  <a:pt x="2891" y="2959"/>
                </a:lnTo>
                <a:lnTo>
                  <a:pt x="2924" y="2934"/>
                </a:lnTo>
                <a:lnTo>
                  <a:pt x="2954" y="2905"/>
                </a:lnTo>
                <a:lnTo>
                  <a:pt x="2980" y="2871"/>
                </a:lnTo>
                <a:lnTo>
                  <a:pt x="3001" y="2834"/>
                </a:lnTo>
                <a:lnTo>
                  <a:pt x="3016" y="2794"/>
                </a:lnTo>
                <a:lnTo>
                  <a:pt x="3026" y="2752"/>
                </a:lnTo>
                <a:lnTo>
                  <a:pt x="3029" y="2707"/>
                </a:lnTo>
                <a:lnTo>
                  <a:pt x="3026" y="2663"/>
                </a:lnTo>
                <a:lnTo>
                  <a:pt x="3016" y="2621"/>
                </a:lnTo>
                <a:lnTo>
                  <a:pt x="3001" y="2581"/>
                </a:lnTo>
                <a:lnTo>
                  <a:pt x="2980" y="2544"/>
                </a:lnTo>
                <a:lnTo>
                  <a:pt x="2954" y="2510"/>
                </a:lnTo>
                <a:lnTo>
                  <a:pt x="2924" y="2481"/>
                </a:lnTo>
                <a:lnTo>
                  <a:pt x="2891" y="2455"/>
                </a:lnTo>
                <a:lnTo>
                  <a:pt x="2853" y="2435"/>
                </a:lnTo>
                <a:lnTo>
                  <a:pt x="2813" y="2419"/>
                </a:lnTo>
                <a:lnTo>
                  <a:pt x="2770" y="2410"/>
                </a:lnTo>
                <a:lnTo>
                  <a:pt x="2726" y="2407"/>
                </a:lnTo>
                <a:close/>
                <a:moveTo>
                  <a:pt x="606" y="2407"/>
                </a:moveTo>
                <a:lnTo>
                  <a:pt x="561" y="2410"/>
                </a:lnTo>
                <a:lnTo>
                  <a:pt x="518" y="2419"/>
                </a:lnTo>
                <a:lnTo>
                  <a:pt x="478" y="2435"/>
                </a:lnTo>
                <a:lnTo>
                  <a:pt x="441" y="2455"/>
                </a:lnTo>
                <a:lnTo>
                  <a:pt x="407" y="2481"/>
                </a:lnTo>
                <a:lnTo>
                  <a:pt x="378" y="2510"/>
                </a:lnTo>
                <a:lnTo>
                  <a:pt x="352" y="2544"/>
                </a:lnTo>
                <a:lnTo>
                  <a:pt x="331" y="2581"/>
                </a:lnTo>
                <a:lnTo>
                  <a:pt x="316" y="2621"/>
                </a:lnTo>
                <a:lnTo>
                  <a:pt x="307" y="2663"/>
                </a:lnTo>
                <a:lnTo>
                  <a:pt x="304" y="2707"/>
                </a:lnTo>
                <a:lnTo>
                  <a:pt x="307" y="2752"/>
                </a:lnTo>
                <a:lnTo>
                  <a:pt x="316" y="2794"/>
                </a:lnTo>
                <a:lnTo>
                  <a:pt x="331" y="2834"/>
                </a:lnTo>
                <a:lnTo>
                  <a:pt x="352" y="2871"/>
                </a:lnTo>
                <a:lnTo>
                  <a:pt x="378" y="2905"/>
                </a:lnTo>
                <a:lnTo>
                  <a:pt x="407" y="2934"/>
                </a:lnTo>
                <a:lnTo>
                  <a:pt x="441" y="2959"/>
                </a:lnTo>
                <a:lnTo>
                  <a:pt x="478" y="2980"/>
                </a:lnTo>
                <a:lnTo>
                  <a:pt x="518" y="2996"/>
                </a:lnTo>
                <a:lnTo>
                  <a:pt x="561" y="3005"/>
                </a:lnTo>
                <a:lnTo>
                  <a:pt x="606" y="3008"/>
                </a:lnTo>
                <a:lnTo>
                  <a:pt x="650" y="3005"/>
                </a:lnTo>
                <a:lnTo>
                  <a:pt x="693" y="2996"/>
                </a:lnTo>
                <a:lnTo>
                  <a:pt x="734" y="2980"/>
                </a:lnTo>
                <a:lnTo>
                  <a:pt x="771" y="2959"/>
                </a:lnTo>
                <a:lnTo>
                  <a:pt x="804" y="2934"/>
                </a:lnTo>
                <a:lnTo>
                  <a:pt x="834" y="2905"/>
                </a:lnTo>
                <a:lnTo>
                  <a:pt x="860" y="2871"/>
                </a:lnTo>
                <a:lnTo>
                  <a:pt x="880" y="2834"/>
                </a:lnTo>
                <a:lnTo>
                  <a:pt x="896" y="2794"/>
                </a:lnTo>
                <a:lnTo>
                  <a:pt x="906" y="2752"/>
                </a:lnTo>
                <a:lnTo>
                  <a:pt x="909" y="2707"/>
                </a:lnTo>
                <a:lnTo>
                  <a:pt x="906" y="2663"/>
                </a:lnTo>
                <a:lnTo>
                  <a:pt x="896" y="2621"/>
                </a:lnTo>
                <a:lnTo>
                  <a:pt x="880" y="2581"/>
                </a:lnTo>
                <a:lnTo>
                  <a:pt x="860" y="2544"/>
                </a:lnTo>
                <a:lnTo>
                  <a:pt x="834" y="2510"/>
                </a:lnTo>
                <a:lnTo>
                  <a:pt x="804" y="2481"/>
                </a:lnTo>
                <a:lnTo>
                  <a:pt x="771" y="2455"/>
                </a:lnTo>
                <a:lnTo>
                  <a:pt x="734" y="2435"/>
                </a:lnTo>
                <a:lnTo>
                  <a:pt x="693" y="2419"/>
                </a:lnTo>
                <a:lnTo>
                  <a:pt x="650" y="2410"/>
                </a:lnTo>
                <a:lnTo>
                  <a:pt x="606" y="2407"/>
                </a:lnTo>
                <a:close/>
                <a:moveTo>
                  <a:pt x="2120" y="677"/>
                </a:moveTo>
                <a:lnTo>
                  <a:pt x="2026" y="681"/>
                </a:lnTo>
                <a:lnTo>
                  <a:pt x="1934" y="689"/>
                </a:lnTo>
                <a:lnTo>
                  <a:pt x="1843" y="703"/>
                </a:lnTo>
                <a:lnTo>
                  <a:pt x="1754" y="724"/>
                </a:lnTo>
                <a:lnTo>
                  <a:pt x="1667" y="750"/>
                </a:lnTo>
                <a:lnTo>
                  <a:pt x="1583" y="780"/>
                </a:lnTo>
                <a:lnTo>
                  <a:pt x="1501" y="817"/>
                </a:lnTo>
                <a:lnTo>
                  <a:pt x="1422" y="857"/>
                </a:lnTo>
                <a:lnTo>
                  <a:pt x="1346" y="903"/>
                </a:lnTo>
                <a:lnTo>
                  <a:pt x="1273" y="952"/>
                </a:lnTo>
                <a:lnTo>
                  <a:pt x="1204" y="1006"/>
                </a:lnTo>
                <a:lnTo>
                  <a:pt x="1138" y="1064"/>
                </a:lnTo>
                <a:lnTo>
                  <a:pt x="1075" y="1127"/>
                </a:lnTo>
                <a:lnTo>
                  <a:pt x="1017" y="1192"/>
                </a:lnTo>
                <a:lnTo>
                  <a:pt x="962" y="1261"/>
                </a:lnTo>
                <a:lnTo>
                  <a:pt x="912" y="1334"/>
                </a:lnTo>
                <a:lnTo>
                  <a:pt x="866" y="1410"/>
                </a:lnTo>
                <a:lnTo>
                  <a:pt x="825" y="1488"/>
                </a:lnTo>
                <a:lnTo>
                  <a:pt x="789" y="1569"/>
                </a:lnTo>
                <a:lnTo>
                  <a:pt x="758" y="1653"/>
                </a:lnTo>
                <a:lnTo>
                  <a:pt x="732" y="1738"/>
                </a:lnTo>
                <a:lnTo>
                  <a:pt x="872" y="1763"/>
                </a:lnTo>
                <a:lnTo>
                  <a:pt x="892" y="1769"/>
                </a:lnTo>
                <a:lnTo>
                  <a:pt x="910" y="1781"/>
                </a:lnTo>
                <a:lnTo>
                  <a:pt x="922" y="1796"/>
                </a:lnTo>
                <a:lnTo>
                  <a:pt x="932" y="1815"/>
                </a:lnTo>
                <a:lnTo>
                  <a:pt x="935" y="1832"/>
                </a:lnTo>
                <a:lnTo>
                  <a:pt x="934" y="1848"/>
                </a:lnTo>
                <a:lnTo>
                  <a:pt x="930" y="1865"/>
                </a:lnTo>
                <a:lnTo>
                  <a:pt x="921" y="1880"/>
                </a:lnTo>
                <a:lnTo>
                  <a:pt x="911" y="1892"/>
                </a:lnTo>
                <a:lnTo>
                  <a:pt x="682" y="2105"/>
                </a:lnTo>
                <a:lnTo>
                  <a:pt x="682" y="2105"/>
                </a:lnTo>
                <a:lnTo>
                  <a:pt x="682" y="2107"/>
                </a:lnTo>
                <a:lnTo>
                  <a:pt x="680" y="2109"/>
                </a:lnTo>
                <a:lnTo>
                  <a:pt x="680" y="2111"/>
                </a:lnTo>
                <a:lnTo>
                  <a:pt x="738" y="2121"/>
                </a:lnTo>
                <a:lnTo>
                  <a:pt x="795" y="2137"/>
                </a:lnTo>
                <a:lnTo>
                  <a:pt x="848" y="2156"/>
                </a:lnTo>
                <a:lnTo>
                  <a:pt x="898" y="2181"/>
                </a:lnTo>
                <a:lnTo>
                  <a:pt x="946" y="2210"/>
                </a:lnTo>
                <a:lnTo>
                  <a:pt x="991" y="2245"/>
                </a:lnTo>
                <a:lnTo>
                  <a:pt x="1033" y="2282"/>
                </a:lnTo>
                <a:lnTo>
                  <a:pt x="1071" y="2324"/>
                </a:lnTo>
                <a:lnTo>
                  <a:pt x="1106" y="2368"/>
                </a:lnTo>
                <a:lnTo>
                  <a:pt x="1135" y="2416"/>
                </a:lnTo>
                <a:lnTo>
                  <a:pt x="1160" y="2466"/>
                </a:lnTo>
                <a:lnTo>
                  <a:pt x="1181" y="2519"/>
                </a:lnTo>
                <a:lnTo>
                  <a:pt x="1197" y="2575"/>
                </a:lnTo>
                <a:lnTo>
                  <a:pt x="1206" y="2633"/>
                </a:lnTo>
                <a:lnTo>
                  <a:pt x="1742" y="2633"/>
                </a:lnTo>
                <a:lnTo>
                  <a:pt x="1742" y="2482"/>
                </a:lnTo>
                <a:lnTo>
                  <a:pt x="1744" y="2461"/>
                </a:lnTo>
                <a:lnTo>
                  <a:pt x="1753" y="2442"/>
                </a:lnTo>
                <a:lnTo>
                  <a:pt x="1766" y="2427"/>
                </a:lnTo>
                <a:lnTo>
                  <a:pt x="1784" y="2414"/>
                </a:lnTo>
                <a:lnTo>
                  <a:pt x="1804" y="2408"/>
                </a:lnTo>
                <a:lnTo>
                  <a:pt x="1824" y="2407"/>
                </a:lnTo>
                <a:lnTo>
                  <a:pt x="1844" y="2411"/>
                </a:lnTo>
                <a:lnTo>
                  <a:pt x="1863" y="2421"/>
                </a:lnTo>
                <a:lnTo>
                  <a:pt x="2127" y="2619"/>
                </a:lnTo>
                <a:lnTo>
                  <a:pt x="2140" y="2559"/>
                </a:lnTo>
                <a:lnTo>
                  <a:pt x="2158" y="2501"/>
                </a:lnTo>
                <a:lnTo>
                  <a:pt x="2181" y="2445"/>
                </a:lnTo>
                <a:lnTo>
                  <a:pt x="2210" y="2393"/>
                </a:lnTo>
                <a:lnTo>
                  <a:pt x="2244" y="2345"/>
                </a:lnTo>
                <a:lnTo>
                  <a:pt x="2282" y="2299"/>
                </a:lnTo>
                <a:lnTo>
                  <a:pt x="2324" y="2258"/>
                </a:lnTo>
                <a:lnTo>
                  <a:pt x="2371" y="2221"/>
                </a:lnTo>
                <a:lnTo>
                  <a:pt x="2421" y="2189"/>
                </a:lnTo>
                <a:lnTo>
                  <a:pt x="2474" y="2160"/>
                </a:lnTo>
                <a:lnTo>
                  <a:pt x="2530" y="2139"/>
                </a:lnTo>
                <a:lnTo>
                  <a:pt x="2589" y="2122"/>
                </a:lnTo>
                <a:lnTo>
                  <a:pt x="2650" y="2112"/>
                </a:lnTo>
                <a:lnTo>
                  <a:pt x="2650" y="1579"/>
                </a:lnTo>
                <a:lnTo>
                  <a:pt x="2498" y="1579"/>
                </a:lnTo>
                <a:lnTo>
                  <a:pt x="2481" y="1577"/>
                </a:lnTo>
                <a:lnTo>
                  <a:pt x="2466" y="1572"/>
                </a:lnTo>
                <a:lnTo>
                  <a:pt x="2452" y="1563"/>
                </a:lnTo>
                <a:lnTo>
                  <a:pt x="2440" y="1552"/>
                </a:lnTo>
                <a:lnTo>
                  <a:pt x="2431" y="1537"/>
                </a:lnTo>
                <a:lnTo>
                  <a:pt x="2425" y="1522"/>
                </a:lnTo>
                <a:lnTo>
                  <a:pt x="2423" y="1505"/>
                </a:lnTo>
                <a:lnTo>
                  <a:pt x="2425" y="1490"/>
                </a:lnTo>
                <a:lnTo>
                  <a:pt x="2429" y="1474"/>
                </a:lnTo>
                <a:lnTo>
                  <a:pt x="2438" y="1459"/>
                </a:lnTo>
                <a:lnTo>
                  <a:pt x="2631" y="1204"/>
                </a:lnTo>
                <a:lnTo>
                  <a:pt x="2272" y="1204"/>
                </a:lnTo>
                <a:lnTo>
                  <a:pt x="2240" y="1201"/>
                </a:lnTo>
                <a:lnTo>
                  <a:pt x="2212" y="1191"/>
                </a:lnTo>
                <a:lnTo>
                  <a:pt x="2187" y="1178"/>
                </a:lnTo>
                <a:lnTo>
                  <a:pt x="2164" y="1159"/>
                </a:lnTo>
                <a:lnTo>
                  <a:pt x="2146" y="1137"/>
                </a:lnTo>
                <a:lnTo>
                  <a:pt x="2132" y="1111"/>
                </a:lnTo>
                <a:lnTo>
                  <a:pt x="2123" y="1083"/>
                </a:lnTo>
                <a:lnTo>
                  <a:pt x="2120" y="1053"/>
                </a:lnTo>
                <a:lnTo>
                  <a:pt x="2120" y="677"/>
                </a:lnTo>
                <a:close/>
                <a:moveTo>
                  <a:pt x="2423" y="301"/>
                </a:moveTo>
                <a:lnTo>
                  <a:pt x="2423" y="902"/>
                </a:lnTo>
                <a:lnTo>
                  <a:pt x="3029" y="902"/>
                </a:lnTo>
                <a:lnTo>
                  <a:pt x="3029" y="301"/>
                </a:lnTo>
                <a:lnTo>
                  <a:pt x="2423" y="301"/>
                </a:lnTo>
                <a:close/>
                <a:moveTo>
                  <a:pt x="2272" y="0"/>
                </a:moveTo>
                <a:lnTo>
                  <a:pt x="3180" y="0"/>
                </a:lnTo>
                <a:lnTo>
                  <a:pt x="3210" y="3"/>
                </a:lnTo>
                <a:lnTo>
                  <a:pt x="3239" y="12"/>
                </a:lnTo>
                <a:lnTo>
                  <a:pt x="3264" y="26"/>
                </a:lnTo>
                <a:lnTo>
                  <a:pt x="3287" y="44"/>
                </a:lnTo>
                <a:lnTo>
                  <a:pt x="3305" y="67"/>
                </a:lnTo>
                <a:lnTo>
                  <a:pt x="3320" y="92"/>
                </a:lnTo>
                <a:lnTo>
                  <a:pt x="3328" y="120"/>
                </a:lnTo>
                <a:lnTo>
                  <a:pt x="3331" y="150"/>
                </a:lnTo>
                <a:lnTo>
                  <a:pt x="3331" y="1053"/>
                </a:lnTo>
                <a:lnTo>
                  <a:pt x="3328" y="1083"/>
                </a:lnTo>
                <a:lnTo>
                  <a:pt x="3320" y="1111"/>
                </a:lnTo>
                <a:lnTo>
                  <a:pt x="3305" y="1137"/>
                </a:lnTo>
                <a:lnTo>
                  <a:pt x="3287" y="1159"/>
                </a:lnTo>
                <a:lnTo>
                  <a:pt x="3264" y="1178"/>
                </a:lnTo>
                <a:lnTo>
                  <a:pt x="3239" y="1191"/>
                </a:lnTo>
                <a:lnTo>
                  <a:pt x="3210" y="1201"/>
                </a:lnTo>
                <a:lnTo>
                  <a:pt x="3180" y="1204"/>
                </a:lnTo>
                <a:lnTo>
                  <a:pt x="2820" y="1204"/>
                </a:lnTo>
                <a:lnTo>
                  <a:pt x="3013" y="1459"/>
                </a:lnTo>
                <a:lnTo>
                  <a:pt x="3022" y="1474"/>
                </a:lnTo>
                <a:lnTo>
                  <a:pt x="3027" y="1490"/>
                </a:lnTo>
                <a:lnTo>
                  <a:pt x="3029" y="1505"/>
                </a:lnTo>
                <a:lnTo>
                  <a:pt x="3026" y="1522"/>
                </a:lnTo>
                <a:lnTo>
                  <a:pt x="3020" y="1537"/>
                </a:lnTo>
                <a:lnTo>
                  <a:pt x="3011" y="1552"/>
                </a:lnTo>
                <a:lnTo>
                  <a:pt x="3000" y="1563"/>
                </a:lnTo>
                <a:lnTo>
                  <a:pt x="2985" y="1572"/>
                </a:lnTo>
                <a:lnTo>
                  <a:pt x="2969" y="1577"/>
                </a:lnTo>
                <a:lnTo>
                  <a:pt x="2952" y="1579"/>
                </a:lnTo>
                <a:lnTo>
                  <a:pt x="2802" y="1579"/>
                </a:lnTo>
                <a:lnTo>
                  <a:pt x="2802" y="2112"/>
                </a:lnTo>
                <a:lnTo>
                  <a:pt x="2860" y="2121"/>
                </a:lnTo>
                <a:lnTo>
                  <a:pt x="2917" y="2138"/>
                </a:lnTo>
                <a:lnTo>
                  <a:pt x="2971" y="2158"/>
                </a:lnTo>
                <a:lnTo>
                  <a:pt x="3023" y="2183"/>
                </a:lnTo>
                <a:lnTo>
                  <a:pt x="3072" y="2215"/>
                </a:lnTo>
                <a:lnTo>
                  <a:pt x="3117" y="2249"/>
                </a:lnTo>
                <a:lnTo>
                  <a:pt x="3159" y="2287"/>
                </a:lnTo>
                <a:lnTo>
                  <a:pt x="3196" y="2330"/>
                </a:lnTo>
                <a:lnTo>
                  <a:pt x="3231" y="2376"/>
                </a:lnTo>
                <a:lnTo>
                  <a:pt x="3260" y="2425"/>
                </a:lnTo>
                <a:lnTo>
                  <a:pt x="3285" y="2477"/>
                </a:lnTo>
                <a:lnTo>
                  <a:pt x="3305" y="2532"/>
                </a:lnTo>
                <a:lnTo>
                  <a:pt x="3320" y="2588"/>
                </a:lnTo>
                <a:lnTo>
                  <a:pt x="3328" y="2647"/>
                </a:lnTo>
                <a:lnTo>
                  <a:pt x="3331" y="2707"/>
                </a:lnTo>
                <a:lnTo>
                  <a:pt x="3328" y="2769"/>
                </a:lnTo>
                <a:lnTo>
                  <a:pt x="3319" y="2829"/>
                </a:lnTo>
                <a:lnTo>
                  <a:pt x="3304" y="2886"/>
                </a:lnTo>
                <a:lnTo>
                  <a:pt x="3283" y="2941"/>
                </a:lnTo>
                <a:lnTo>
                  <a:pt x="3258" y="2995"/>
                </a:lnTo>
                <a:lnTo>
                  <a:pt x="3228" y="3043"/>
                </a:lnTo>
                <a:lnTo>
                  <a:pt x="3193" y="3090"/>
                </a:lnTo>
                <a:lnTo>
                  <a:pt x="3153" y="3133"/>
                </a:lnTo>
                <a:lnTo>
                  <a:pt x="3110" y="3171"/>
                </a:lnTo>
                <a:lnTo>
                  <a:pt x="3064" y="3207"/>
                </a:lnTo>
                <a:lnTo>
                  <a:pt x="3014" y="3237"/>
                </a:lnTo>
                <a:lnTo>
                  <a:pt x="2961" y="3262"/>
                </a:lnTo>
                <a:lnTo>
                  <a:pt x="2905" y="3283"/>
                </a:lnTo>
                <a:lnTo>
                  <a:pt x="2848" y="3297"/>
                </a:lnTo>
                <a:lnTo>
                  <a:pt x="2787" y="3307"/>
                </a:lnTo>
                <a:lnTo>
                  <a:pt x="2725" y="3310"/>
                </a:lnTo>
                <a:lnTo>
                  <a:pt x="2666" y="3307"/>
                </a:lnTo>
                <a:lnTo>
                  <a:pt x="2607" y="3297"/>
                </a:lnTo>
                <a:lnTo>
                  <a:pt x="2550" y="3284"/>
                </a:lnTo>
                <a:lnTo>
                  <a:pt x="2497" y="3265"/>
                </a:lnTo>
                <a:lnTo>
                  <a:pt x="2446" y="3241"/>
                </a:lnTo>
                <a:lnTo>
                  <a:pt x="2396" y="3212"/>
                </a:lnTo>
                <a:lnTo>
                  <a:pt x="2350" y="3180"/>
                </a:lnTo>
                <a:lnTo>
                  <a:pt x="2309" y="3142"/>
                </a:lnTo>
                <a:lnTo>
                  <a:pt x="2269" y="3102"/>
                </a:lnTo>
                <a:lnTo>
                  <a:pt x="2234" y="3058"/>
                </a:lnTo>
                <a:lnTo>
                  <a:pt x="2204" y="3011"/>
                </a:lnTo>
                <a:lnTo>
                  <a:pt x="2178" y="2960"/>
                </a:lnTo>
                <a:lnTo>
                  <a:pt x="2156" y="2908"/>
                </a:lnTo>
                <a:lnTo>
                  <a:pt x="2139" y="2853"/>
                </a:lnTo>
                <a:lnTo>
                  <a:pt x="2127" y="2796"/>
                </a:lnTo>
                <a:lnTo>
                  <a:pt x="1863" y="2993"/>
                </a:lnTo>
                <a:lnTo>
                  <a:pt x="1844" y="3003"/>
                </a:lnTo>
                <a:lnTo>
                  <a:pt x="1824" y="3008"/>
                </a:lnTo>
                <a:lnTo>
                  <a:pt x="1804" y="3007"/>
                </a:lnTo>
                <a:lnTo>
                  <a:pt x="1784" y="3001"/>
                </a:lnTo>
                <a:lnTo>
                  <a:pt x="1766" y="2988"/>
                </a:lnTo>
                <a:lnTo>
                  <a:pt x="1753" y="2973"/>
                </a:lnTo>
                <a:lnTo>
                  <a:pt x="1744" y="2954"/>
                </a:lnTo>
                <a:lnTo>
                  <a:pt x="1742" y="2933"/>
                </a:lnTo>
                <a:lnTo>
                  <a:pt x="1742" y="2782"/>
                </a:lnTo>
                <a:lnTo>
                  <a:pt x="1206" y="2782"/>
                </a:lnTo>
                <a:lnTo>
                  <a:pt x="1196" y="2841"/>
                </a:lnTo>
                <a:lnTo>
                  <a:pt x="1180" y="2897"/>
                </a:lnTo>
                <a:lnTo>
                  <a:pt x="1159" y="2951"/>
                </a:lnTo>
                <a:lnTo>
                  <a:pt x="1133" y="3003"/>
                </a:lnTo>
                <a:lnTo>
                  <a:pt x="1102" y="3051"/>
                </a:lnTo>
                <a:lnTo>
                  <a:pt x="1068" y="3095"/>
                </a:lnTo>
                <a:lnTo>
                  <a:pt x="1028" y="3138"/>
                </a:lnTo>
                <a:lnTo>
                  <a:pt x="986" y="3175"/>
                </a:lnTo>
                <a:lnTo>
                  <a:pt x="940" y="3209"/>
                </a:lnTo>
                <a:lnTo>
                  <a:pt x="890" y="3239"/>
                </a:lnTo>
                <a:lnTo>
                  <a:pt x="838" y="3263"/>
                </a:lnTo>
                <a:lnTo>
                  <a:pt x="783" y="3283"/>
                </a:lnTo>
                <a:lnTo>
                  <a:pt x="726" y="3297"/>
                </a:lnTo>
                <a:lnTo>
                  <a:pt x="667" y="3307"/>
                </a:lnTo>
                <a:lnTo>
                  <a:pt x="606" y="3310"/>
                </a:lnTo>
                <a:lnTo>
                  <a:pt x="544" y="3307"/>
                </a:lnTo>
                <a:lnTo>
                  <a:pt x="484" y="3297"/>
                </a:lnTo>
                <a:lnTo>
                  <a:pt x="426" y="3283"/>
                </a:lnTo>
                <a:lnTo>
                  <a:pt x="371" y="3262"/>
                </a:lnTo>
                <a:lnTo>
                  <a:pt x="317" y="3237"/>
                </a:lnTo>
                <a:lnTo>
                  <a:pt x="268" y="3207"/>
                </a:lnTo>
                <a:lnTo>
                  <a:pt x="221" y="3171"/>
                </a:lnTo>
                <a:lnTo>
                  <a:pt x="178" y="3133"/>
                </a:lnTo>
                <a:lnTo>
                  <a:pt x="139" y="3090"/>
                </a:lnTo>
                <a:lnTo>
                  <a:pt x="104" y="3043"/>
                </a:lnTo>
                <a:lnTo>
                  <a:pt x="73" y="2995"/>
                </a:lnTo>
                <a:lnTo>
                  <a:pt x="48" y="2941"/>
                </a:lnTo>
                <a:lnTo>
                  <a:pt x="27" y="2886"/>
                </a:lnTo>
                <a:lnTo>
                  <a:pt x="13" y="2829"/>
                </a:lnTo>
                <a:lnTo>
                  <a:pt x="3" y="2769"/>
                </a:lnTo>
                <a:lnTo>
                  <a:pt x="0" y="2707"/>
                </a:lnTo>
                <a:lnTo>
                  <a:pt x="3" y="2644"/>
                </a:lnTo>
                <a:lnTo>
                  <a:pt x="14" y="2583"/>
                </a:lnTo>
                <a:lnTo>
                  <a:pt x="29" y="2524"/>
                </a:lnTo>
                <a:lnTo>
                  <a:pt x="50" y="2467"/>
                </a:lnTo>
                <a:lnTo>
                  <a:pt x="77" y="2414"/>
                </a:lnTo>
                <a:lnTo>
                  <a:pt x="110" y="2363"/>
                </a:lnTo>
                <a:lnTo>
                  <a:pt x="147" y="2316"/>
                </a:lnTo>
                <a:lnTo>
                  <a:pt x="187" y="2274"/>
                </a:lnTo>
                <a:lnTo>
                  <a:pt x="232" y="2234"/>
                </a:lnTo>
                <a:lnTo>
                  <a:pt x="282" y="2200"/>
                </a:lnTo>
                <a:lnTo>
                  <a:pt x="334" y="2171"/>
                </a:lnTo>
                <a:lnTo>
                  <a:pt x="389" y="2146"/>
                </a:lnTo>
                <a:lnTo>
                  <a:pt x="447" y="2127"/>
                </a:lnTo>
                <a:lnTo>
                  <a:pt x="508" y="2115"/>
                </a:lnTo>
                <a:lnTo>
                  <a:pt x="344" y="1793"/>
                </a:lnTo>
                <a:lnTo>
                  <a:pt x="337" y="1773"/>
                </a:lnTo>
                <a:lnTo>
                  <a:pt x="336" y="1753"/>
                </a:lnTo>
                <a:lnTo>
                  <a:pt x="341" y="1732"/>
                </a:lnTo>
                <a:lnTo>
                  <a:pt x="351" y="1714"/>
                </a:lnTo>
                <a:lnTo>
                  <a:pt x="362" y="1702"/>
                </a:lnTo>
                <a:lnTo>
                  <a:pt x="376" y="1692"/>
                </a:lnTo>
                <a:lnTo>
                  <a:pt x="392" y="1686"/>
                </a:lnTo>
                <a:lnTo>
                  <a:pt x="408" y="1684"/>
                </a:lnTo>
                <a:lnTo>
                  <a:pt x="425" y="1684"/>
                </a:lnTo>
                <a:lnTo>
                  <a:pt x="582" y="1712"/>
                </a:lnTo>
                <a:lnTo>
                  <a:pt x="609" y="1621"/>
                </a:lnTo>
                <a:lnTo>
                  <a:pt x="642" y="1531"/>
                </a:lnTo>
                <a:lnTo>
                  <a:pt x="678" y="1444"/>
                </a:lnTo>
                <a:lnTo>
                  <a:pt x="720" y="1361"/>
                </a:lnTo>
                <a:lnTo>
                  <a:pt x="767" y="1280"/>
                </a:lnTo>
                <a:lnTo>
                  <a:pt x="820" y="1202"/>
                </a:lnTo>
                <a:lnTo>
                  <a:pt x="875" y="1127"/>
                </a:lnTo>
                <a:lnTo>
                  <a:pt x="936" y="1055"/>
                </a:lnTo>
                <a:lnTo>
                  <a:pt x="1000" y="987"/>
                </a:lnTo>
                <a:lnTo>
                  <a:pt x="1068" y="924"/>
                </a:lnTo>
                <a:lnTo>
                  <a:pt x="1140" y="864"/>
                </a:lnTo>
                <a:lnTo>
                  <a:pt x="1215" y="808"/>
                </a:lnTo>
                <a:lnTo>
                  <a:pt x="1294" y="757"/>
                </a:lnTo>
                <a:lnTo>
                  <a:pt x="1376" y="711"/>
                </a:lnTo>
                <a:lnTo>
                  <a:pt x="1460" y="669"/>
                </a:lnTo>
                <a:lnTo>
                  <a:pt x="1547" y="633"/>
                </a:lnTo>
                <a:lnTo>
                  <a:pt x="1637" y="600"/>
                </a:lnTo>
                <a:lnTo>
                  <a:pt x="1731" y="574"/>
                </a:lnTo>
                <a:lnTo>
                  <a:pt x="1825" y="554"/>
                </a:lnTo>
                <a:lnTo>
                  <a:pt x="1921" y="539"/>
                </a:lnTo>
                <a:lnTo>
                  <a:pt x="2020" y="530"/>
                </a:lnTo>
                <a:lnTo>
                  <a:pt x="2120" y="527"/>
                </a:lnTo>
                <a:lnTo>
                  <a:pt x="2120" y="150"/>
                </a:lnTo>
                <a:lnTo>
                  <a:pt x="2123" y="120"/>
                </a:lnTo>
                <a:lnTo>
                  <a:pt x="2132" y="92"/>
                </a:lnTo>
                <a:lnTo>
                  <a:pt x="2146" y="67"/>
                </a:lnTo>
                <a:lnTo>
                  <a:pt x="2164" y="44"/>
                </a:lnTo>
                <a:lnTo>
                  <a:pt x="2187" y="26"/>
                </a:lnTo>
                <a:lnTo>
                  <a:pt x="2212" y="12"/>
                </a:lnTo>
                <a:lnTo>
                  <a:pt x="2240" y="3"/>
                </a:lnTo>
                <a:lnTo>
                  <a:pt x="2272" y="0"/>
                </a:lnTo>
                <a:close/>
              </a:path>
            </a:pathLst>
          </a:custGeom>
          <a:solidFill>
            <a:schemeClr val="tx1">
              <a:lumMod val="65000"/>
              <a:lumOff val="3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grpSp>
        <p:nvGrpSpPr>
          <p:cNvPr id="5" name="Group 4"/>
          <p:cNvGrpSpPr/>
          <p:nvPr/>
        </p:nvGrpSpPr>
        <p:grpSpPr>
          <a:xfrm>
            <a:off x="2741199" y="2122319"/>
            <a:ext cx="1020090" cy="1034278"/>
            <a:chOff x="2718049" y="1867679"/>
            <a:chExt cx="1020090" cy="1034278"/>
          </a:xfrm>
        </p:grpSpPr>
        <p:sp>
          <p:nvSpPr>
            <p:cNvPr id="189" name="Oval 188"/>
            <p:cNvSpPr/>
            <p:nvPr/>
          </p:nvSpPr>
          <p:spPr>
            <a:xfrm>
              <a:off x="2718049" y="1867679"/>
              <a:ext cx="1020090" cy="1034278"/>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192" name="Freeform 15"/>
            <p:cNvSpPr>
              <a:spLocks noEditPoints="1"/>
            </p:cNvSpPr>
            <p:nvPr/>
          </p:nvSpPr>
          <p:spPr bwMode="auto">
            <a:xfrm>
              <a:off x="3287005" y="2096632"/>
              <a:ext cx="329465" cy="317688"/>
            </a:xfrm>
            <a:custGeom>
              <a:avLst/>
              <a:gdLst>
                <a:gd name="T0" fmla="*/ 2527 w 3331"/>
                <a:gd name="T1" fmla="*/ 2481 h 3310"/>
                <a:gd name="T2" fmla="*/ 2423 w 3331"/>
                <a:gd name="T3" fmla="*/ 2707 h 3310"/>
                <a:gd name="T4" fmla="*/ 2527 w 3331"/>
                <a:gd name="T5" fmla="*/ 2934 h 3310"/>
                <a:gd name="T6" fmla="*/ 2770 w 3331"/>
                <a:gd name="T7" fmla="*/ 3005 h 3310"/>
                <a:gd name="T8" fmla="*/ 2980 w 3331"/>
                <a:gd name="T9" fmla="*/ 2871 h 3310"/>
                <a:gd name="T10" fmla="*/ 3016 w 3331"/>
                <a:gd name="T11" fmla="*/ 2621 h 3310"/>
                <a:gd name="T12" fmla="*/ 2853 w 3331"/>
                <a:gd name="T13" fmla="*/ 2435 h 3310"/>
                <a:gd name="T14" fmla="*/ 518 w 3331"/>
                <a:gd name="T15" fmla="*/ 2419 h 3310"/>
                <a:gd name="T16" fmla="*/ 331 w 3331"/>
                <a:gd name="T17" fmla="*/ 2581 h 3310"/>
                <a:gd name="T18" fmla="*/ 331 w 3331"/>
                <a:gd name="T19" fmla="*/ 2834 h 3310"/>
                <a:gd name="T20" fmla="*/ 518 w 3331"/>
                <a:gd name="T21" fmla="*/ 2996 h 3310"/>
                <a:gd name="T22" fmla="*/ 771 w 3331"/>
                <a:gd name="T23" fmla="*/ 2959 h 3310"/>
                <a:gd name="T24" fmla="*/ 906 w 3331"/>
                <a:gd name="T25" fmla="*/ 2752 h 3310"/>
                <a:gd name="T26" fmla="*/ 834 w 3331"/>
                <a:gd name="T27" fmla="*/ 2510 h 3310"/>
                <a:gd name="T28" fmla="*/ 606 w 3331"/>
                <a:gd name="T29" fmla="*/ 2407 h 3310"/>
                <a:gd name="T30" fmla="*/ 1667 w 3331"/>
                <a:gd name="T31" fmla="*/ 750 h 3310"/>
                <a:gd name="T32" fmla="*/ 1204 w 3331"/>
                <a:gd name="T33" fmla="*/ 1006 h 3310"/>
                <a:gd name="T34" fmla="*/ 866 w 3331"/>
                <a:gd name="T35" fmla="*/ 1410 h 3310"/>
                <a:gd name="T36" fmla="*/ 892 w 3331"/>
                <a:gd name="T37" fmla="*/ 1769 h 3310"/>
                <a:gd name="T38" fmla="*/ 930 w 3331"/>
                <a:gd name="T39" fmla="*/ 1865 h 3310"/>
                <a:gd name="T40" fmla="*/ 680 w 3331"/>
                <a:gd name="T41" fmla="*/ 2109 h 3310"/>
                <a:gd name="T42" fmla="*/ 946 w 3331"/>
                <a:gd name="T43" fmla="*/ 2210 h 3310"/>
                <a:gd name="T44" fmla="*/ 1160 w 3331"/>
                <a:gd name="T45" fmla="*/ 2466 h 3310"/>
                <a:gd name="T46" fmla="*/ 1744 w 3331"/>
                <a:gd name="T47" fmla="*/ 2461 h 3310"/>
                <a:gd name="T48" fmla="*/ 1844 w 3331"/>
                <a:gd name="T49" fmla="*/ 2411 h 3310"/>
                <a:gd name="T50" fmla="*/ 2210 w 3331"/>
                <a:gd name="T51" fmla="*/ 2393 h 3310"/>
                <a:gd name="T52" fmla="*/ 2474 w 3331"/>
                <a:gd name="T53" fmla="*/ 2160 h 3310"/>
                <a:gd name="T54" fmla="*/ 2481 w 3331"/>
                <a:gd name="T55" fmla="*/ 1577 h 3310"/>
                <a:gd name="T56" fmla="*/ 2423 w 3331"/>
                <a:gd name="T57" fmla="*/ 1505 h 3310"/>
                <a:gd name="T58" fmla="*/ 2240 w 3331"/>
                <a:gd name="T59" fmla="*/ 1201 h 3310"/>
                <a:gd name="T60" fmla="*/ 2123 w 3331"/>
                <a:gd name="T61" fmla="*/ 1083 h 3310"/>
                <a:gd name="T62" fmla="*/ 3029 w 3331"/>
                <a:gd name="T63" fmla="*/ 301 h 3310"/>
                <a:gd name="T64" fmla="*/ 3264 w 3331"/>
                <a:gd name="T65" fmla="*/ 26 h 3310"/>
                <a:gd name="T66" fmla="*/ 3331 w 3331"/>
                <a:gd name="T67" fmla="*/ 1053 h 3310"/>
                <a:gd name="T68" fmla="*/ 3239 w 3331"/>
                <a:gd name="T69" fmla="*/ 1191 h 3310"/>
                <a:gd name="T70" fmla="*/ 3027 w 3331"/>
                <a:gd name="T71" fmla="*/ 1490 h 3310"/>
                <a:gd name="T72" fmla="*/ 2985 w 3331"/>
                <a:gd name="T73" fmla="*/ 1572 h 3310"/>
                <a:gd name="T74" fmla="*/ 2917 w 3331"/>
                <a:gd name="T75" fmla="*/ 2138 h 3310"/>
                <a:gd name="T76" fmla="*/ 3196 w 3331"/>
                <a:gd name="T77" fmla="*/ 2330 h 3310"/>
                <a:gd name="T78" fmla="*/ 3328 w 3331"/>
                <a:gd name="T79" fmla="*/ 2647 h 3310"/>
                <a:gd name="T80" fmla="*/ 3258 w 3331"/>
                <a:gd name="T81" fmla="*/ 2995 h 3310"/>
                <a:gd name="T82" fmla="*/ 3014 w 3331"/>
                <a:gd name="T83" fmla="*/ 3237 h 3310"/>
                <a:gd name="T84" fmla="*/ 2666 w 3331"/>
                <a:gd name="T85" fmla="*/ 3307 h 3310"/>
                <a:gd name="T86" fmla="*/ 2350 w 3331"/>
                <a:gd name="T87" fmla="*/ 3180 h 3310"/>
                <a:gd name="T88" fmla="*/ 2156 w 3331"/>
                <a:gd name="T89" fmla="*/ 2908 h 3310"/>
                <a:gd name="T90" fmla="*/ 1804 w 3331"/>
                <a:gd name="T91" fmla="*/ 3007 h 3310"/>
                <a:gd name="T92" fmla="*/ 1742 w 3331"/>
                <a:gd name="T93" fmla="*/ 2782 h 3310"/>
                <a:gd name="T94" fmla="*/ 1102 w 3331"/>
                <a:gd name="T95" fmla="*/ 3051 h 3310"/>
                <a:gd name="T96" fmla="*/ 838 w 3331"/>
                <a:gd name="T97" fmla="*/ 3263 h 3310"/>
                <a:gd name="T98" fmla="*/ 484 w 3331"/>
                <a:gd name="T99" fmla="*/ 3297 h 3310"/>
                <a:gd name="T100" fmla="*/ 178 w 3331"/>
                <a:gd name="T101" fmla="*/ 3133 h 3310"/>
                <a:gd name="T102" fmla="*/ 13 w 3331"/>
                <a:gd name="T103" fmla="*/ 2829 h 3310"/>
                <a:gd name="T104" fmla="*/ 50 w 3331"/>
                <a:gd name="T105" fmla="*/ 2467 h 3310"/>
                <a:gd name="T106" fmla="*/ 282 w 3331"/>
                <a:gd name="T107" fmla="*/ 2200 h 3310"/>
                <a:gd name="T108" fmla="*/ 337 w 3331"/>
                <a:gd name="T109" fmla="*/ 1773 h 3310"/>
                <a:gd name="T110" fmla="*/ 392 w 3331"/>
                <a:gd name="T111" fmla="*/ 1686 h 3310"/>
                <a:gd name="T112" fmla="*/ 678 w 3331"/>
                <a:gd name="T113" fmla="*/ 1444 h 3310"/>
                <a:gd name="T114" fmla="*/ 1000 w 3331"/>
                <a:gd name="T115" fmla="*/ 987 h 3310"/>
                <a:gd name="T116" fmla="*/ 1460 w 3331"/>
                <a:gd name="T117" fmla="*/ 669 h 3310"/>
                <a:gd name="T118" fmla="*/ 2020 w 3331"/>
                <a:gd name="T119" fmla="*/ 530 h 3310"/>
                <a:gd name="T120" fmla="*/ 2164 w 3331"/>
                <a:gd name="T121" fmla="*/ 44 h 3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31" h="3310">
                  <a:moveTo>
                    <a:pt x="2726" y="2407"/>
                  </a:moveTo>
                  <a:lnTo>
                    <a:pt x="2681" y="2410"/>
                  </a:lnTo>
                  <a:lnTo>
                    <a:pt x="2638" y="2419"/>
                  </a:lnTo>
                  <a:lnTo>
                    <a:pt x="2599" y="2435"/>
                  </a:lnTo>
                  <a:lnTo>
                    <a:pt x="2561" y="2455"/>
                  </a:lnTo>
                  <a:lnTo>
                    <a:pt x="2527" y="2481"/>
                  </a:lnTo>
                  <a:lnTo>
                    <a:pt x="2497" y="2510"/>
                  </a:lnTo>
                  <a:lnTo>
                    <a:pt x="2472" y="2544"/>
                  </a:lnTo>
                  <a:lnTo>
                    <a:pt x="2451" y="2581"/>
                  </a:lnTo>
                  <a:lnTo>
                    <a:pt x="2436" y="2621"/>
                  </a:lnTo>
                  <a:lnTo>
                    <a:pt x="2427" y="2663"/>
                  </a:lnTo>
                  <a:lnTo>
                    <a:pt x="2423" y="2707"/>
                  </a:lnTo>
                  <a:lnTo>
                    <a:pt x="2427" y="2752"/>
                  </a:lnTo>
                  <a:lnTo>
                    <a:pt x="2436" y="2794"/>
                  </a:lnTo>
                  <a:lnTo>
                    <a:pt x="2451" y="2834"/>
                  </a:lnTo>
                  <a:lnTo>
                    <a:pt x="2472" y="2871"/>
                  </a:lnTo>
                  <a:lnTo>
                    <a:pt x="2497" y="2905"/>
                  </a:lnTo>
                  <a:lnTo>
                    <a:pt x="2527" y="2934"/>
                  </a:lnTo>
                  <a:lnTo>
                    <a:pt x="2561" y="2959"/>
                  </a:lnTo>
                  <a:lnTo>
                    <a:pt x="2599" y="2980"/>
                  </a:lnTo>
                  <a:lnTo>
                    <a:pt x="2638" y="2996"/>
                  </a:lnTo>
                  <a:lnTo>
                    <a:pt x="2681" y="3005"/>
                  </a:lnTo>
                  <a:lnTo>
                    <a:pt x="2726" y="3008"/>
                  </a:lnTo>
                  <a:lnTo>
                    <a:pt x="2770" y="3005"/>
                  </a:lnTo>
                  <a:lnTo>
                    <a:pt x="2813" y="2996"/>
                  </a:lnTo>
                  <a:lnTo>
                    <a:pt x="2853" y="2980"/>
                  </a:lnTo>
                  <a:lnTo>
                    <a:pt x="2891" y="2959"/>
                  </a:lnTo>
                  <a:lnTo>
                    <a:pt x="2924" y="2934"/>
                  </a:lnTo>
                  <a:lnTo>
                    <a:pt x="2954" y="2905"/>
                  </a:lnTo>
                  <a:lnTo>
                    <a:pt x="2980" y="2871"/>
                  </a:lnTo>
                  <a:lnTo>
                    <a:pt x="3001" y="2834"/>
                  </a:lnTo>
                  <a:lnTo>
                    <a:pt x="3016" y="2794"/>
                  </a:lnTo>
                  <a:lnTo>
                    <a:pt x="3026" y="2752"/>
                  </a:lnTo>
                  <a:lnTo>
                    <a:pt x="3029" y="2707"/>
                  </a:lnTo>
                  <a:lnTo>
                    <a:pt x="3026" y="2663"/>
                  </a:lnTo>
                  <a:lnTo>
                    <a:pt x="3016" y="2621"/>
                  </a:lnTo>
                  <a:lnTo>
                    <a:pt x="3001" y="2581"/>
                  </a:lnTo>
                  <a:lnTo>
                    <a:pt x="2980" y="2544"/>
                  </a:lnTo>
                  <a:lnTo>
                    <a:pt x="2954" y="2510"/>
                  </a:lnTo>
                  <a:lnTo>
                    <a:pt x="2924" y="2481"/>
                  </a:lnTo>
                  <a:lnTo>
                    <a:pt x="2891" y="2455"/>
                  </a:lnTo>
                  <a:lnTo>
                    <a:pt x="2853" y="2435"/>
                  </a:lnTo>
                  <a:lnTo>
                    <a:pt x="2813" y="2419"/>
                  </a:lnTo>
                  <a:lnTo>
                    <a:pt x="2770" y="2410"/>
                  </a:lnTo>
                  <a:lnTo>
                    <a:pt x="2726" y="2407"/>
                  </a:lnTo>
                  <a:close/>
                  <a:moveTo>
                    <a:pt x="606" y="2407"/>
                  </a:moveTo>
                  <a:lnTo>
                    <a:pt x="561" y="2410"/>
                  </a:lnTo>
                  <a:lnTo>
                    <a:pt x="518" y="2419"/>
                  </a:lnTo>
                  <a:lnTo>
                    <a:pt x="478" y="2435"/>
                  </a:lnTo>
                  <a:lnTo>
                    <a:pt x="441" y="2455"/>
                  </a:lnTo>
                  <a:lnTo>
                    <a:pt x="407" y="2481"/>
                  </a:lnTo>
                  <a:lnTo>
                    <a:pt x="378" y="2510"/>
                  </a:lnTo>
                  <a:lnTo>
                    <a:pt x="352" y="2544"/>
                  </a:lnTo>
                  <a:lnTo>
                    <a:pt x="331" y="2581"/>
                  </a:lnTo>
                  <a:lnTo>
                    <a:pt x="316" y="2621"/>
                  </a:lnTo>
                  <a:lnTo>
                    <a:pt x="307" y="2663"/>
                  </a:lnTo>
                  <a:lnTo>
                    <a:pt x="304" y="2707"/>
                  </a:lnTo>
                  <a:lnTo>
                    <a:pt x="307" y="2752"/>
                  </a:lnTo>
                  <a:lnTo>
                    <a:pt x="316" y="2794"/>
                  </a:lnTo>
                  <a:lnTo>
                    <a:pt x="331" y="2834"/>
                  </a:lnTo>
                  <a:lnTo>
                    <a:pt x="352" y="2871"/>
                  </a:lnTo>
                  <a:lnTo>
                    <a:pt x="378" y="2905"/>
                  </a:lnTo>
                  <a:lnTo>
                    <a:pt x="407" y="2934"/>
                  </a:lnTo>
                  <a:lnTo>
                    <a:pt x="441" y="2959"/>
                  </a:lnTo>
                  <a:lnTo>
                    <a:pt x="478" y="2980"/>
                  </a:lnTo>
                  <a:lnTo>
                    <a:pt x="518" y="2996"/>
                  </a:lnTo>
                  <a:lnTo>
                    <a:pt x="561" y="3005"/>
                  </a:lnTo>
                  <a:lnTo>
                    <a:pt x="606" y="3008"/>
                  </a:lnTo>
                  <a:lnTo>
                    <a:pt x="650" y="3005"/>
                  </a:lnTo>
                  <a:lnTo>
                    <a:pt x="693" y="2996"/>
                  </a:lnTo>
                  <a:lnTo>
                    <a:pt x="734" y="2980"/>
                  </a:lnTo>
                  <a:lnTo>
                    <a:pt x="771" y="2959"/>
                  </a:lnTo>
                  <a:lnTo>
                    <a:pt x="804" y="2934"/>
                  </a:lnTo>
                  <a:lnTo>
                    <a:pt x="834" y="2905"/>
                  </a:lnTo>
                  <a:lnTo>
                    <a:pt x="860" y="2871"/>
                  </a:lnTo>
                  <a:lnTo>
                    <a:pt x="880" y="2834"/>
                  </a:lnTo>
                  <a:lnTo>
                    <a:pt x="896" y="2794"/>
                  </a:lnTo>
                  <a:lnTo>
                    <a:pt x="906" y="2752"/>
                  </a:lnTo>
                  <a:lnTo>
                    <a:pt x="909" y="2707"/>
                  </a:lnTo>
                  <a:lnTo>
                    <a:pt x="906" y="2663"/>
                  </a:lnTo>
                  <a:lnTo>
                    <a:pt x="896" y="2621"/>
                  </a:lnTo>
                  <a:lnTo>
                    <a:pt x="880" y="2581"/>
                  </a:lnTo>
                  <a:lnTo>
                    <a:pt x="860" y="2544"/>
                  </a:lnTo>
                  <a:lnTo>
                    <a:pt x="834" y="2510"/>
                  </a:lnTo>
                  <a:lnTo>
                    <a:pt x="804" y="2481"/>
                  </a:lnTo>
                  <a:lnTo>
                    <a:pt x="771" y="2455"/>
                  </a:lnTo>
                  <a:lnTo>
                    <a:pt x="734" y="2435"/>
                  </a:lnTo>
                  <a:lnTo>
                    <a:pt x="693" y="2419"/>
                  </a:lnTo>
                  <a:lnTo>
                    <a:pt x="650" y="2410"/>
                  </a:lnTo>
                  <a:lnTo>
                    <a:pt x="606" y="2407"/>
                  </a:lnTo>
                  <a:close/>
                  <a:moveTo>
                    <a:pt x="2120" y="677"/>
                  </a:moveTo>
                  <a:lnTo>
                    <a:pt x="2026" y="681"/>
                  </a:lnTo>
                  <a:lnTo>
                    <a:pt x="1934" y="689"/>
                  </a:lnTo>
                  <a:lnTo>
                    <a:pt x="1843" y="703"/>
                  </a:lnTo>
                  <a:lnTo>
                    <a:pt x="1754" y="724"/>
                  </a:lnTo>
                  <a:lnTo>
                    <a:pt x="1667" y="750"/>
                  </a:lnTo>
                  <a:lnTo>
                    <a:pt x="1583" y="780"/>
                  </a:lnTo>
                  <a:lnTo>
                    <a:pt x="1501" y="817"/>
                  </a:lnTo>
                  <a:lnTo>
                    <a:pt x="1422" y="857"/>
                  </a:lnTo>
                  <a:lnTo>
                    <a:pt x="1346" y="903"/>
                  </a:lnTo>
                  <a:lnTo>
                    <a:pt x="1273" y="952"/>
                  </a:lnTo>
                  <a:lnTo>
                    <a:pt x="1204" y="1006"/>
                  </a:lnTo>
                  <a:lnTo>
                    <a:pt x="1138" y="1064"/>
                  </a:lnTo>
                  <a:lnTo>
                    <a:pt x="1075" y="1127"/>
                  </a:lnTo>
                  <a:lnTo>
                    <a:pt x="1017" y="1192"/>
                  </a:lnTo>
                  <a:lnTo>
                    <a:pt x="962" y="1261"/>
                  </a:lnTo>
                  <a:lnTo>
                    <a:pt x="912" y="1334"/>
                  </a:lnTo>
                  <a:lnTo>
                    <a:pt x="866" y="1410"/>
                  </a:lnTo>
                  <a:lnTo>
                    <a:pt x="825" y="1488"/>
                  </a:lnTo>
                  <a:lnTo>
                    <a:pt x="789" y="1569"/>
                  </a:lnTo>
                  <a:lnTo>
                    <a:pt x="758" y="1653"/>
                  </a:lnTo>
                  <a:lnTo>
                    <a:pt x="732" y="1738"/>
                  </a:lnTo>
                  <a:lnTo>
                    <a:pt x="872" y="1763"/>
                  </a:lnTo>
                  <a:lnTo>
                    <a:pt x="892" y="1769"/>
                  </a:lnTo>
                  <a:lnTo>
                    <a:pt x="910" y="1781"/>
                  </a:lnTo>
                  <a:lnTo>
                    <a:pt x="922" y="1796"/>
                  </a:lnTo>
                  <a:lnTo>
                    <a:pt x="932" y="1815"/>
                  </a:lnTo>
                  <a:lnTo>
                    <a:pt x="935" y="1832"/>
                  </a:lnTo>
                  <a:lnTo>
                    <a:pt x="934" y="1848"/>
                  </a:lnTo>
                  <a:lnTo>
                    <a:pt x="930" y="1865"/>
                  </a:lnTo>
                  <a:lnTo>
                    <a:pt x="921" y="1880"/>
                  </a:lnTo>
                  <a:lnTo>
                    <a:pt x="911" y="1892"/>
                  </a:lnTo>
                  <a:lnTo>
                    <a:pt x="682" y="2105"/>
                  </a:lnTo>
                  <a:lnTo>
                    <a:pt x="682" y="2105"/>
                  </a:lnTo>
                  <a:lnTo>
                    <a:pt x="682" y="2107"/>
                  </a:lnTo>
                  <a:lnTo>
                    <a:pt x="680" y="2109"/>
                  </a:lnTo>
                  <a:lnTo>
                    <a:pt x="680" y="2111"/>
                  </a:lnTo>
                  <a:lnTo>
                    <a:pt x="738" y="2121"/>
                  </a:lnTo>
                  <a:lnTo>
                    <a:pt x="795" y="2137"/>
                  </a:lnTo>
                  <a:lnTo>
                    <a:pt x="848" y="2156"/>
                  </a:lnTo>
                  <a:lnTo>
                    <a:pt x="898" y="2181"/>
                  </a:lnTo>
                  <a:lnTo>
                    <a:pt x="946" y="2210"/>
                  </a:lnTo>
                  <a:lnTo>
                    <a:pt x="991" y="2245"/>
                  </a:lnTo>
                  <a:lnTo>
                    <a:pt x="1033" y="2282"/>
                  </a:lnTo>
                  <a:lnTo>
                    <a:pt x="1071" y="2324"/>
                  </a:lnTo>
                  <a:lnTo>
                    <a:pt x="1106" y="2368"/>
                  </a:lnTo>
                  <a:lnTo>
                    <a:pt x="1135" y="2416"/>
                  </a:lnTo>
                  <a:lnTo>
                    <a:pt x="1160" y="2466"/>
                  </a:lnTo>
                  <a:lnTo>
                    <a:pt x="1181" y="2519"/>
                  </a:lnTo>
                  <a:lnTo>
                    <a:pt x="1197" y="2575"/>
                  </a:lnTo>
                  <a:lnTo>
                    <a:pt x="1206" y="2633"/>
                  </a:lnTo>
                  <a:lnTo>
                    <a:pt x="1742" y="2633"/>
                  </a:lnTo>
                  <a:lnTo>
                    <a:pt x="1742" y="2482"/>
                  </a:lnTo>
                  <a:lnTo>
                    <a:pt x="1744" y="2461"/>
                  </a:lnTo>
                  <a:lnTo>
                    <a:pt x="1753" y="2442"/>
                  </a:lnTo>
                  <a:lnTo>
                    <a:pt x="1766" y="2427"/>
                  </a:lnTo>
                  <a:lnTo>
                    <a:pt x="1784" y="2414"/>
                  </a:lnTo>
                  <a:lnTo>
                    <a:pt x="1804" y="2408"/>
                  </a:lnTo>
                  <a:lnTo>
                    <a:pt x="1824" y="2407"/>
                  </a:lnTo>
                  <a:lnTo>
                    <a:pt x="1844" y="2411"/>
                  </a:lnTo>
                  <a:lnTo>
                    <a:pt x="1863" y="2421"/>
                  </a:lnTo>
                  <a:lnTo>
                    <a:pt x="2127" y="2619"/>
                  </a:lnTo>
                  <a:lnTo>
                    <a:pt x="2140" y="2559"/>
                  </a:lnTo>
                  <a:lnTo>
                    <a:pt x="2158" y="2501"/>
                  </a:lnTo>
                  <a:lnTo>
                    <a:pt x="2181" y="2445"/>
                  </a:lnTo>
                  <a:lnTo>
                    <a:pt x="2210" y="2393"/>
                  </a:lnTo>
                  <a:lnTo>
                    <a:pt x="2244" y="2345"/>
                  </a:lnTo>
                  <a:lnTo>
                    <a:pt x="2282" y="2299"/>
                  </a:lnTo>
                  <a:lnTo>
                    <a:pt x="2324" y="2258"/>
                  </a:lnTo>
                  <a:lnTo>
                    <a:pt x="2371" y="2221"/>
                  </a:lnTo>
                  <a:lnTo>
                    <a:pt x="2421" y="2189"/>
                  </a:lnTo>
                  <a:lnTo>
                    <a:pt x="2474" y="2160"/>
                  </a:lnTo>
                  <a:lnTo>
                    <a:pt x="2530" y="2139"/>
                  </a:lnTo>
                  <a:lnTo>
                    <a:pt x="2589" y="2122"/>
                  </a:lnTo>
                  <a:lnTo>
                    <a:pt x="2650" y="2112"/>
                  </a:lnTo>
                  <a:lnTo>
                    <a:pt x="2650" y="1579"/>
                  </a:lnTo>
                  <a:lnTo>
                    <a:pt x="2498" y="1579"/>
                  </a:lnTo>
                  <a:lnTo>
                    <a:pt x="2481" y="1577"/>
                  </a:lnTo>
                  <a:lnTo>
                    <a:pt x="2466" y="1572"/>
                  </a:lnTo>
                  <a:lnTo>
                    <a:pt x="2452" y="1563"/>
                  </a:lnTo>
                  <a:lnTo>
                    <a:pt x="2440" y="1552"/>
                  </a:lnTo>
                  <a:lnTo>
                    <a:pt x="2431" y="1537"/>
                  </a:lnTo>
                  <a:lnTo>
                    <a:pt x="2425" y="1522"/>
                  </a:lnTo>
                  <a:lnTo>
                    <a:pt x="2423" y="1505"/>
                  </a:lnTo>
                  <a:lnTo>
                    <a:pt x="2425" y="1490"/>
                  </a:lnTo>
                  <a:lnTo>
                    <a:pt x="2429" y="1474"/>
                  </a:lnTo>
                  <a:lnTo>
                    <a:pt x="2438" y="1459"/>
                  </a:lnTo>
                  <a:lnTo>
                    <a:pt x="2631" y="1204"/>
                  </a:lnTo>
                  <a:lnTo>
                    <a:pt x="2272" y="1204"/>
                  </a:lnTo>
                  <a:lnTo>
                    <a:pt x="2240" y="1201"/>
                  </a:lnTo>
                  <a:lnTo>
                    <a:pt x="2212" y="1191"/>
                  </a:lnTo>
                  <a:lnTo>
                    <a:pt x="2187" y="1178"/>
                  </a:lnTo>
                  <a:lnTo>
                    <a:pt x="2164" y="1159"/>
                  </a:lnTo>
                  <a:lnTo>
                    <a:pt x="2146" y="1137"/>
                  </a:lnTo>
                  <a:lnTo>
                    <a:pt x="2132" y="1111"/>
                  </a:lnTo>
                  <a:lnTo>
                    <a:pt x="2123" y="1083"/>
                  </a:lnTo>
                  <a:lnTo>
                    <a:pt x="2120" y="1053"/>
                  </a:lnTo>
                  <a:lnTo>
                    <a:pt x="2120" y="677"/>
                  </a:lnTo>
                  <a:close/>
                  <a:moveTo>
                    <a:pt x="2423" y="301"/>
                  </a:moveTo>
                  <a:lnTo>
                    <a:pt x="2423" y="902"/>
                  </a:lnTo>
                  <a:lnTo>
                    <a:pt x="3029" y="902"/>
                  </a:lnTo>
                  <a:lnTo>
                    <a:pt x="3029" y="301"/>
                  </a:lnTo>
                  <a:lnTo>
                    <a:pt x="2423" y="301"/>
                  </a:lnTo>
                  <a:close/>
                  <a:moveTo>
                    <a:pt x="2272" y="0"/>
                  </a:moveTo>
                  <a:lnTo>
                    <a:pt x="3180" y="0"/>
                  </a:lnTo>
                  <a:lnTo>
                    <a:pt x="3210" y="3"/>
                  </a:lnTo>
                  <a:lnTo>
                    <a:pt x="3239" y="12"/>
                  </a:lnTo>
                  <a:lnTo>
                    <a:pt x="3264" y="26"/>
                  </a:lnTo>
                  <a:lnTo>
                    <a:pt x="3287" y="44"/>
                  </a:lnTo>
                  <a:lnTo>
                    <a:pt x="3305" y="67"/>
                  </a:lnTo>
                  <a:lnTo>
                    <a:pt x="3320" y="92"/>
                  </a:lnTo>
                  <a:lnTo>
                    <a:pt x="3328" y="120"/>
                  </a:lnTo>
                  <a:lnTo>
                    <a:pt x="3331" y="150"/>
                  </a:lnTo>
                  <a:lnTo>
                    <a:pt x="3331" y="1053"/>
                  </a:lnTo>
                  <a:lnTo>
                    <a:pt x="3328" y="1083"/>
                  </a:lnTo>
                  <a:lnTo>
                    <a:pt x="3320" y="1111"/>
                  </a:lnTo>
                  <a:lnTo>
                    <a:pt x="3305" y="1137"/>
                  </a:lnTo>
                  <a:lnTo>
                    <a:pt x="3287" y="1159"/>
                  </a:lnTo>
                  <a:lnTo>
                    <a:pt x="3264" y="1178"/>
                  </a:lnTo>
                  <a:lnTo>
                    <a:pt x="3239" y="1191"/>
                  </a:lnTo>
                  <a:lnTo>
                    <a:pt x="3210" y="1201"/>
                  </a:lnTo>
                  <a:lnTo>
                    <a:pt x="3180" y="1204"/>
                  </a:lnTo>
                  <a:lnTo>
                    <a:pt x="2820" y="1204"/>
                  </a:lnTo>
                  <a:lnTo>
                    <a:pt x="3013" y="1459"/>
                  </a:lnTo>
                  <a:lnTo>
                    <a:pt x="3022" y="1474"/>
                  </a:lnTo>
                  <a:lnTo>
                    <a:pt x="3027" y="1490"/>
                  </a:lnTo>
                  <a:lnTo>
                    <a:pt x="3029" y="1505"/>
                  </a:lnTo>
                  <a:lnTo>
                    <a:pt x="3026" y="1522"/>
                  </a:lnTo>
                  <a:lnTo>
                    <a:pt x="3020" y="1537"/>
                  </a:lnTo>
                  <a:lnTo>
                    <a:pt x="3011" y="1552"/>
                  </a:lnTo>
                  <a:lnTo>
                    <a:pt x="3000" y="1563"/>
                  </a:lnTo>
                  <a:lnTo>
                    <a:pt x="2985" y="1572"/>
                  </a:lnTo>
                  <a:lnTo>
                    <a:pt x="2969" y="1577"/>
                  </a:lnTo>
                  <a:lnTo>
                    <a:pt x="2952" y="1579"/>
                  </a:lnTo>
                  <a:lnTo>
                    <a:pt x="2802" y="1579"/>
                  </a:lnTo>
                  <a:lnTo>
                    <a:pt x="2802" y="2112"/>
                  </a:lnTo>
                  <a:lnTo>
                    <a:pt x="2860" y="2121"/>
                  </a:lnTo>
                  <a:lnTo>
                    <a:pt x="2917" y="2138"/>
                  </a:lnTo>
                  <a:lnTo>
                    <a:pt x="2971" y="2158"/>
                  </a:lnTo>
                  <a:lnTo>
                    <a:pt x="3023" y="2183"/>
                  </a:lnTo>
                  <a:lnTo>
                    <a:pt x="3072" y="2215"/>
                  </a:lnTo>
                  <a:lnTo>
                    <a:pt x="3117" y="2249"/>
                  </a:lnTo>
                  <a:lnTo>
                    <a:pt x="3159" y="2287"/>
                  </a:lnTo>
                  <a:lnTo>
                    <a:pt x="3196" y="2330"/>
                  </a:lnTo>
                  <a:lnTo>
                    <a:pt x="3231" y="2376"/>
                  </a:lnTo>
                  <a:lnTo>
                    <a:pt x="3260" y="2425"/>
                  </a:lnTo>
                  <a:lnTo>
                    <a:pt x="3285" y="2477"/>
                  </a:lnTo>
                  <a:lnTo>
                    <a:pt x="3305" y="2532"/>
                  </a:lnTo>
                  <a:lnTo>
                    <a:pt x="3320" y="2588"/>
                  </a:lnTo>
                  <a:lnTo>
                    <a:pt x="3328" y="2647"/>
                  </a:lnTo>
                  <a:lnTo>
                    <a:pt x="3331" y="2707"/>
                  </a:lnTo>
                  <a:lnTo>
                    <a:pt x="3328" y="2769"/>
                  </a:lnTo>
                  <a:lnTo>
                    <a:pt x="3319" y="2829"/>
                  </a:lnTo>
                  <a:lnTo>
                    <a:pt x="3304" y="2886"/>
                  </a:lnTo>
                  <a:lnTo>
                    <a:pt x="3283" y="2941"/>
                  </a:lnTo>
                  <a:lnTo>
                    <a:pt x="3258" y="2995"/>
                  </a:lnTo>
                  <a:lnTo>
                    <a:pt x="3228" y="3043"/>
                  </a:lnTo>
                  <a:lnTo>
                    <a:pt x="3193" y="3090"/>
                  </a:lnTo>
                  <a:lnTo>
                    <a:pt x="3153" y="3133"/>
                  </a:lnTo>
                  <a:lnTo>
                    <a:pt x="3110" y="3171"/>
                  </a:lnTo>
                  <a:lnTo>
                    <a:pt x="3064" y="3207"/>
                  </a:lnTo>
                  <a:lnTo>
                    <a:pt x="3014" y="3237"/>
                  </a:lnTo>
                  <a:lnTo>
                    <a:pt x="2961" y="3262"/>
                  </a:lnTo>
                  <a:lnTo>
                    <a:pt x="2905" y="3283"/>
                  </a:lnTo>
                  <a:lnTo>
                    <a:pt x="2848" y="3297"/>
                  </a:lnTo>
                  <a:lnTo>
                    <a:pt x="2787" y="3307"/>
                  </a:lnTo>
                  <a:lnTo>
                    <a:pt x="2725" y="3310"/>
                  </a:lnTo>
                  <a:lnTo>
                    <a:pt x="2666" y="3307"/>
                  </a:lnTo>
                  <a:lnTo>
                    <a:pt x="2607" y="3297"/>
                  </a:lnTo>
                  <a:lnTo>
                    <a:pt x="2550" y="3284"/>
                  </a:lnTo>
                  <a:lnTo>
                    <a:pt x="2497" y="3265"/>
                  </a:lnTo>
                  <a:lnTo>
                    <a:pt x="2446" y="3241"/>
                  </a:lnTo>
                  <a:lnTo>
                    <a:pt x="2396" y="3212"/>
                  </a:lnTo>
                  <a:lnTo>
                    <a:pt x="2350" y="3180"/>
                  </a:lnTo>
                  <a:lnTo>
                    <a:pt x="2309" y="3142"/>
                  </a:lnTo>
                  <a:lnTo>
                    <a:pt x="2269" y="3102"/>
                  </a:lnTo>
                  <a:lnTo>
                    <a:pt x="2234" y="3058"/>
                  </a:lnTo>
                  <a:lnTo>
                    <a:pt x="2204" y="3011"/>
                  </a:lnTo>
                  <a:lnTo>
                    <a:pt x="2178" y="2960"/>
                  </a:lnTo>
                  <a:lnTo>
                    <a:pt x="2156" y="2908"/>
                  </a:lnTo>
                  <a:lnTo>
                    <a:pt x="2139" y="2853"/>
                  </a:lnTo>
                  <a:lnTo>
                    <a:pt x="2127" y="2796"/>
                  </a:lnTo>
                  <a:lnTo>
                    <a:pt x="1863" y="2993"/>
                  </a:lnTo>
                  <a:lnTo>
                    <a:pt x="1844" y="3003"/>
                  </a:lnTo>
                  <a:lnTo>
                    <a:pt x="1824" y="3008"/>
                  </a:lnTo>
                  <a:lnTo>
                    <a:pt x="1804" y="3007"/>
                  </a:lnTo>
                  <a:lnTo>
                    <a:pt x="1784" y="3001"/>
                  </a:lnTo>
                  <a:lnTo>
                    <a:pt x="1766" y="2988"/>
                  </a:lnTo>
                  <a:lnTo>
                    <a:pt x="1753" y="2973"/>
                  </a:lnTo>
                  <a:lnTo>
                    <a:pt x="1744" y="2954"/>
                  </a:lnTo>
                  <a:lnTo>
                    <a:pt x="1742" y="2933"/>
                  </a:lnTo>
                  <a:lnTo>
                    <a:pt x="1742" y="2782"/>
                  </a:lnTo>
                  <a:lnTo>
                    <a:pt x="1206" y="2782"/>
                  </a:lnTo>
                  <a:lnTo>
                    <a:pt x="1196" y="2841"/>
                  </a:lnTo>
                  <a:lnTo>
                    <a:pt x="1180" y="2897"/>
                  </a:lnTo>
                  <a:lnTo>
                    <a:pt x="1159" y="2951"/>
                  </a:lnTo>
                  <a:lnTo>
                    <a:pt x="1133" y="3003"/>
                  </a:lnTo>
                  <a:lnTo>
                    <a:pt x="1102" y="3051"/>
                  </a:lnTo>
                  <a:lnTo>
                    <a:pt x="1068" y="3095"/>
                  </a:lnTo>
                  <a:lnTo>
                    <a:pt x="1028" y="3138"/>
                  </a:lnTo>
                  <a:lnTo>
                    <a:pt x="986" y="3175"/>
                  </a:lnTo>
                  <a:lnTo>
                    <a:pt x="940" y="3209"/>
                  </a:lnTo>
                  <a:lnTo>
                    <a:pt x="890" y="3239"/>
                  </a:lnTo>
                  <a:lnTo>
                    <a:pt x="838" y="3263"/>
                  </a:lnTo>
                  <a:lnTo>
                    <a:pt x="783" y="3283"/>
                  </a:lnTo>
                  <a:lnTo>
                    <a:pt x="726" y="3297"/>
                  </a:lnTo>
                  <a:lnTo>
                    <a:pt x="667" y="3307"/>
                  </a:lnTo>
                  <a:lnTo>
                    <a:pt x="606" y="3310"/>
                  </a:lnTo>
                  <a:lnTo>
                    <a:pt x="544" y="3307"/>
                  </a:lnTo>
                  <a:lnTo>
                    <a:pt x="484" y="3297"/>
                  </a:lnTo>
                  <a:lnTo>
                    <a:pt x="426" y="3283"/>
                  </a:lnTo>
                  <a:lnTo>
                    <a:pt x="371" y="3262"/>
                  </a:lnTo>
                  <a:lnTo>
                    <a:pt x="317" y="3237"/>
                  </a:lnTo>
                  <a:lnTo>
                    <a:pt x="268" y="3207"/>
                  </a:lnTo>
                  <a:lnTo>
                    <a:pt x="221" y="3171"/>
                  </a:lnTo>
                  <a:lnTo>
                    <a:pt x="178" y="3133"/>
                  </a:lnTo>
                  <a:lnTo>
                    <a:pt x="139" y="3090"/>
                  </a:lnTo>
                  <a:lnTo>
                    <a:pt x="104" y="3043"/>
                  </a:lnTo>
                  <a:lnTo>
                    <a:pt x="73" y="2995"/>
                  </a:lnTo>
                  <a:lnTo>
                    <a:pt x="48" y="2941"/>
                  </a:lnTo>
                  <a:lnTo>
                    <a:pt x="27" y="2886"/>
                  </a:lnTo>
                  <a:lnTo>
                    <a:pt x="13" y="2829"/>
                  </a:lnTo>
                  <a:lnTo>
                    <a:pt x="3" y="2769"/>
                  </a:lnTo>
                  <a:lnTo>
                    <a:pt x="0" y="2707"/>
                  </a:lnTo>
                  <a:lnTo>
                    <a:pt x="3" y="2644"/>
                  </a:lnTo>
                  <a:lnTo>
                    <a:pt x="14" y="2583"/>
                  </a:lnTo>
                  <a:lnTo>
                    <a:pt x="29" y="2524"/>
                  </a:lnTo>
                  <a:lnTo>
                    <a:pt x="50" y="2467"/>
                  </a:lnTo>
                  <a:lnTo>
                    <a:pt x="77" y="2414"/>
                  </a:lnTo>
                  <a:lnTo>
                    <a:pt x="110" y="2363"/>
                  </a:lnTo>
                  <a:lnTo>
                    <a:pt x="147" y="2316"/>
                  </a:lnTo>
                  <a:lnTo>
                    <a:pt x="187" y="2274"/>
                  </a:lnTo>
                  <a:lnTo>
                    <a:pt x="232" y="2234"/>
                  </a:lnTo>
                  <a:lnTo>
                    <a:pt x="282" y="2200"/>
                  </a:lnTo>
                  <a:lnTo>
                    <a:pt x="334" y="2171"/>
                  </a:lnTo>
                  <a:lnTo>
                    <a:pt x="389" y="2146"/>
                  </a:lnTo>
                  <a:lnTo>
                    <a:pt x="447" y="2127"/>
                  </a:lnTo>
                  <a:lnTo>
                    <a:pt x="508" y="2115"/>
                  </a:lnTo>
                  <a:lnTo>
                    <a:pt x="344" y="1793"/>
                  </a:lnTo>
                  <a:lnTo>
                    <a:pt x="337" y="1773"/>
                  </a:lnTo>
                  <a:lnTo>
                    <a:pt x="336" y="1753"/>
                  </a:lnTo>
                  <a:lnTo>
                    <a:pt x="341" y="1732"/>
                  </a:lnTo>
                  <a:lnTo>
                    <a:pt x="351" y="1714"/>
                  </a:lnTo>
                  <a:lnTo>
                    <a:pt x="362" y="1702"/>
                  </a:lnTo>
                  <a:lnTo>
                    <a:pt x="376" y="1692"/>
                  </a:lnTo>
                  <a:lnTo>
                    <a:pt x="392" y="1686"/>
                  </a:lnTo>
                  <a:lnTo>
                    <a:pt x="408" y="1684"/>
                  </a:lnTo>
                  <a:lnTo>
                    <a:pt x="425" y="1684"/>
                  </a:lnTo>
                  <a:lnTo>
                    <a:pt x="582" y="1712"/>
                  </a:lnTo>
                  <a:lnTo>
                    <a:pt x="609" y="1621"/>
                  </a:lnTo>
                  <a:lnTo>
                    <a:pt x="642" y="1531"/>
                  </a:lnTo>
                  <a:lnTo>
                    <a:pt x="678" y="1444"/>
                  </a:lnTo>
                  <a:lnTo>
                    <a:pt x="720" y="1361"/>
                  </a:lnTo>
                  <a:lnTo>
                    <a:pt x="767" y="1280"/>
                  </a:lnTo>
                  <a:lnTo>
                    <a:pt x="820" y="1202"/>
                  </a:lnTo>
                  <a:lnTo>
                    <a:pt x="875" y="1127"/>
                  </a:lnTo>
                  <a:lnTo>
                    <a:pt x="936" y="1055"/>
                  </a:lnTo>
                  <a:lnTo>
                    <a:pt x="1000" y="987"/>
                  </a:lnTo>
                  <a:lnTo>
                    <a:pt x="1068" y="924"/>
                  </a:lnTo>
                  <a:lnTo>
                    <a:pt x="1140" y="864"/>
                  </a:lnTo>
                  <a:lnTo>
                    <a:pt x="1215" y="808"/>
                  </a:lnTo>
                  <a:lnTo>
                    <a:pt x="1294" y="757"/>
                  </a:lnTo>
                  <a:lnTo>
                    <a:pt x="1376" y="711"/>
                  </a:lnTo>
                  <a:lnTo>
                    <a:pt x="1460" y="669"/>
                  </a:lnTo>
                  <a:lnTo>
                    <a:pt x="1547" y="633"/>
                  </a:lnTo>
                  <a:lnTo>
                    <a:pt x="1637" y="600"/>
                  </a:lnTo>
                  <a:lnTo>
                    <a:pt x="1731" y="574"/>
                  </a:lnTo>
                  <a:lnTo>
                    <a:pt x="1825" y="554"/>
                  </a:lnTo>
                  <a:lnTo>
                    <a:pt x="1921" y="539"/>
                  </a:lnTo>
                  <a:lnTo>
                    <a:pt x="2020" y="530"/>
                  </a:lnTo>
                  <a:lnTo>
                    <a:pt x="2120" y="527"/>
                  </a:lnTo>
                  <a:lnTo>
                    <a:pt x="2120" y="150"/>
                  </a:lnTo>
                  <a:lnTo>
                    <a:pt x="2123" y="120"/>
                  </a:lnTo>
                  <a:lnTo>
                    <a:pt x="2132" y="92"/>
                  </a:lnTo>
                  <a:lnTo>
                    <a:pt x="2146" y="67"/>
                  </a:lnTo>
                  <a:lnTo>
                    <a:pt x="2164" y="44"/>
                  </a:lnTo>
                  <a:lnTo>
                    <a:pt x="2187" y="26"/>
                  </a:lnTo>
                  <a:lnTo>
                    <a:pt x="2212" y="12"/>
                  </a:lnTo>
                  <a:lnTo>
                    <a:pt x="2240" y="3"/>
                  </a:lnTo>
                  <a:lnTo>
                    <a:pt x="2272" y="0"/>
                  </a:lnTo>
                  <a:close/>
                </a:path>
              </a:pathLst>
            </a:custGeom>
            <a:solidFill>
              <a:schemeClr val="tx1">
                <a:lumMod val="65000"/>
                <a:lumOff val="3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86" name="Freeform 15"/>
            <p:cNvSpPr>
              <a:spLocks noEditPoints="1"/>
            </p:cNvSpPr>
            <p:nvPr/>
          </p:nvSpPr>
          <p:spPr bwMode="auto">
            <a:xfrm>
              <a:off x="2778862" y="2065472"/>
              <a:ext cx="497045" cy="515339"/>
            </a:xfrm>
            <a:custGeom>
              <a:avLst/>
              <a:gdLst>
                <a:gd name="T0" fmla="*/ 2527 w 3331"/>
                <a:gd name="T1" fmla="*/ 2481 h 3310"/>
                <a:gd name="T2" fmla="*/ 2423 w 3331"/>
                <a:gd name="T3" fmla="*/ 2707 h 3310"/>
                <a:gd name="T4" fmla="*/ 2527 w 3331"/>
                <a:gd name="T5" fmla="*/ 2934 h 3310"/>
                <a:gd name="T6" fmla="*/ 2770 w 3331"/>
                <a:gd name="T7" fmla="*/ 3005 h 3310"/>
                <a:gd name="T8" fmla="*/ 2980 w 3331"/>
                <a:gd name="T9" fmla="*/ 2871 h 3310"/>
                <a:gd name="T10" fmla="*/ 3016 w 3331"/>
                <a:gd name="T11" fmla="*/ 2621 h 3310"/>
                <a:gd name="T12" fmla="*/ 2853 w 3331"/>
                <a:gd name="T13" fmla="*/ 2435 h 3310"/>
                <a:gd name="T14" fmla="*/ 518 w 3331"/>
                <a:gd name="T15" fmla="*/ 2419 h 3310"/>
                <a:gd name="T16" fmla="*/ 331 w 3331"/>
                <a:gd name="T17" fmla="*/ 2581 h 3310"/>
                <a:gd name="T18" fmla="*/ 331 w 3331"/>
                <a:gd name="T19" fmla="*/ 2834 h 3310"/>
                <a:gd name="T20" fmla="*/ 518 w 3331"/>
                <a:gd name="T21" fmla="*/ 2996 h 3310"/>
                <a:gd name="T22" fmla="*/ 771 w 3331"/>
                <a:gd name="T23" fmla="*/ 2959 h 3310"/>
                <a:gd name="T24" fmla="*/ 906 w 3331"/>
                <a:gd name="T25" fmla="*/ 2752 h 3310"/>
                <a:gd name="T26" fmla="*/ 834 w 3331"/>
                <a:gd name="T27" fmla="*/ 2510 h 3310"/>
                <a:gd name="T28" fmla="*/ 606 w 3331"/>
                <a:gd name="T29" fmla="*/ 2407 h 3310"/>
                <a:gd name="T30" fmla="*/ 1667 w 3331"/>
                <a:gd name="T31" fmla="*/ 750 h 3310"/>
                <a:gd name="T32" fmla="*/ 1204 w 3331"/>
                <a:gd name="T33" fmla="*/ 1006 h 3310"/>
                <a:gd name="T34" fmla="*/ 866 w 3331"/>
                <a:gd name="T35" fmla="*/ 1410 h 3310"/>
                <a:gd name="T36" fmla="*/ 892 w 3331"/>
                <a:gd name="T37" fmla="*/ 1769 h 3310"/>
                <a:gd name="T38" fmla="*/ 930 w 3331"/>
                <a:gd name="T39" fmla="*/ 1865 h 3310"/>
                <a:gd name="T40" fmla="*/ 680 w 3331"/>
                <a:gd name="T41" fmla="*/ 2109 h 3310"/>
                <a:gd name="T42" fmla="*/ 946 w 3331"/>
                <a:gd name="T43" fmla="*/ 2210 h 3310"/>
                <a:gd name="T44" fmla="*/ 1160 w 3331"/>
                <a:gd name="T45" fmla="*/ 2466 h 3310"/>
                <a:gd name="T46" fmla="*/ 1744 w 3331"/>
                <a:gd name="T47" fmla="*/ 2461 h 3310"/>
                <a:gd name="T48" fmla="*/ 1844 w 3331"/>
                <a:gd name="T49" fmla="*/ 2411 h 3310"/>
                <a:gd name="T50" fmla="*/ 2210 w 3331"/>
                <a:gd name="T51" fmla="*/ 2393 h 3310"/>
                <a:gd name="T52" fmla="*/ 2474 w 3331"/>
                <a:gd name="T53" fmla="*/ 2160 h 3310"/>
                <a:gd name="T54" fmla="*/ 2481 w 3331"/>
                <a:gd name="T55" fmla="*/ 1577 h 3310"/>
                <a:gd name="T56" fmla="*/ 2423 w 3331"/>
                <a:gd name="T57" fmla="*/ 1505 h 3310"/>
                <a:gd name="T58" fmla="*/ 2240 w 3331"/>
                <a:gd name="T59" fmla="*/ 1201 h 3310"/>
                <a:gd name="T60" fmla="*/ 2123 w 3331"/>
                <a:gd name="T61" fmla="*/ 1083 h 3310"/>
                <a:gd name="T62" fmla="*/ 3029 w 3331"/>
                <a:gd name="T63" fmla="*/ 301 h 3310"/>
                <a:gd name="T64" fmla="*/ 3264 w 3331"/>
                <a:gd name="T65" fmla="*/ 26 h 3310"/>
                <a:gd name="T66" fmla="*/ 3331 w 3331"/>
                <a:gd name="T67" fmla="*/ 1053 h 3310"/>
                <a:gd name="T68" fmla="*/ 3239 w 3331"/>
                <a:gd name="T69" fmla="*/ 1191 h 3310"/>
                <a:gd name="T70" fmla="*/ 3027 w 3331"/>
                <a:gd name="T71" fmla="*/ 1490 h 3310"/>
                <a:gd name="T72" fmla="*/ 2985 w 3331"/>
                <a:gd name="T73" fmla="*/ 1572 h 3310"/>
                <a:gd name="T74" fmla="*/ 2917 w 3331"/>
                <a:gd name="T75" fmla="*/ 2138 h 3310"/>
                <a:gd name="T76" fmla="*/ 3196 w 3331"/>
                <a:gd name="T77" fmla="*/ 2330 h 3310"/>
                <a:gd name="T78" fmla="*/ 3328 w 3331"/>
                <a:gd name="T79" fmla="*/ 2647 h 3310"/>
                <a:gd name="T80" fmla="*/ 3258 w 3331"/>
                <a:gd name="T81" fmla="*/ 2995 h 3310"/>
                <a:gd name="T82" fmla="*/ 3014 w 3331"/>
                <a:gd name="T83" fmla="*/ 3237 h 3310"/>
                <a:gd name="T84" fmla="*/ 2666 w 3331"/>
                <a:gd name="T85" fmla="*/ 3307 h 3310"/>
                <a:gd name="T86" fmla="*/ 2350 w 3331"/>
                <a:gd name="T87" fmla="*/ 3180 h 3310"/>
                <a:gd name="T88" fmla="*/ 2156 w 3331"/>
                <a:gd name="T89" fmla="*/ 2908 h 3310"/>
                <a:gd name="T90" fmla="*/ 1804 w 3331"/>
                <a:gd name="T91" fmla="*/ 3007 h 3310"/>
                <a:gd name="T92" fmla="*/ 1742 w 3331"/>
                <a:gd name="T93" fmla="*/ 2782 h 3310"/>
                <a:gd name="T94" fmla="*/ 1102 w 3331"/>
                <a:gd name="T95" fmla="*/ 3051 h 3310"/>
                <a:gd name="T96" fmla="*/ 838 w 3331"/>
                <a:gd name="T97" fmla="*/ 3263 h 3310"/>
                <a:gd name="T98" fmla="*/ 484 w 3331"/>
                <a:gd name="T99" fmla="*/ 3297 h 3310"/>
                <a:gd name="T100" fmla="*/ 178 w 3331"/>
                <a:gd name="T101" fmla="*/ 3133 h 3310"/>
                <a:gd name="T102" fmla="*/ 13 w 3331"/>
                <a:gd name="T103" fmla="*/ 2829 h 3310"/>
                <a:gd name="T104" fmla="*/ 50 w 3331"/>
                <a:gd name="T105" fmla="*/ 2467 h 3310"/>
                <a:gd name="T106" fmla="*/ 282 w 3331"/>
                <a:gd name="T107" fmla="*/ 2200 h 3310"/>
                <a:gd name="T108" fmla="*/ 337 w 3331"/>
                <a:gd name="T109" fmla="*/ 1773 h 3310"/>
                <a:gd name="T110" fmla="*/ 392 w 3331"/>
                <a:gd name="T111" fmla="*/ 1686 h 3310"/>
                <a:gd name="T112" fmla="*/ 678 w 3331"/>
                <a:gd name="T113" fmla="*/ 1444 h 3310"/>
                <a:gd name="T114" fmla="*/ 1000 w 3331"/>
                <a:gd name="T115" fmla="*/ 987 h 3310"/>
                <a:gd name="T116" fmla="*/ 1460 w 3331"/>
                <a:gd name="T117" fmla="*/ 669 h 3310"/>
                <a:gd name="T118" fmla="*/ 2020 w 3331"/>
                <a:gd name="T119" fmla="*/ 530 h 3310"/>
                <a:gd name="T120" fmla="*/ 2164 w 3331"/>
                <a:gd name="T121" fmla="*/ 44 h 3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31" h="3310">
                  <a:moveTo>
                    <a:pt x="2726" y="2407"/>
                  </a:moveTo>
                  <a:lnTo>
                    <a:pt x="2681" y="2410"/>
                  </a:lnTo>
                  <a:lnTo>
                    <a:pt x="2638" y="2419"/>
                  </a:lnTo>
                  <a:lnTo>
                    <a:pt x="2599" y="2435"/>
                  </a:lnTo>
                  <a:lnTo>
                    <a:pt x="2561" y="2455"/>
                  </a:lnTo>
                  <a:lnTo>
                    <a:pt x="2527" y="2481"/>
                  </a:lnTo>
                  <a:lnTo>
                    <a:pt x="2497" y="2510"/>
                  </a:lnTo>
                  <a:lnTo>
                    <a:pt x="2472" y="2544"/>
                  </a:lnTo>
                  <a:lnTo>
                    <a:pt x="2451" y="2581"/>
                  </a:lnTo>
                  <a:lnTo>
                    <a:pt x="2436" y="2621"/>
                  </a:lnTo>
                  <a:lnTo>
                    <a:pt x="2427" y="2663"/>
                  </a:lnTo>
                  <a:lnTo>
                    <a:pt x="2423" y="2707"/>
                  </a:lnTo>
                  <a:lnTo>
                    <a:pt x="2427" y="2752"/>
                  </a:lnTo>
                  <a:lnTo>
                    <a:pt x="2436" y="2794"/>
                  </a:lnTo>
                  <a:lnTo>
                    <a:pt x="2451" y="2834"/>
                  </a:lnTo>
                  <a:lnTo>
                    <a:pt x="2472" y="2871"/>
                  </a:lnTo>
                  <a:lnTo>
                    <a:pt x="2497" y="2905"/>
                  </a:lnTo>
                  <a:lnTo>
                    <a:pt x="2527" y="2934"/>
                  </a:lnTo>
                  <a:lnTo>
                    <a:pt x="2561" y="2959"/>
                  </a:lnTo>
                  <a:lnTo>
                    <a:pt x="2599" y="2980"/>
                  </a:lnTo>
                  <a:lnTo>
                    <a:pt x="2638" y="2996"/>
                  </a:lnTo>
                  <a:lnTo>
                    <a:pt x="2681" y="3005"/>
                  </a:lnTo>
                  <a:lnTo>
                    <a:pt x="2726" y="3008"/>
                  </a:lnTo>
                  <a:lnTo>
                    <a:pt x="2770" y="3005"/>
                  </a:lnTo>
                  <a:lnTo>
                    <a:pt x="2813" y="2996"/>
                  </a:lnTo>
                  <a:lnTo>
                    <a:pt x="2853" y="2980"/>
                  </a:lnTo>
                  <a:lnTo>
                    <a:pt x="2891" y="2959"/>
                  </a:lnTo>
                  <a:lnTo>
                    <a:pt x="2924" y="2934"/>
                  </a:lnTo>
                  <a:lnTo>
                    <a:pt x="2954" y="2905"/>
                  </a:lnTo>
                  <a:lnTo>
                    <a:pt x="2980" y="2871"/>
                  </a:lnTo>
                  <a:lnTo>
                    <a:pt x="3001" y="2834"/>
                  </a:lnTo>
                  <a:lnTo>
                    <a:pt x="3016" y="2794"/>
                  </a:lnTo>
                  <a:lnTo>
                    <a:pt x="3026" y="2752"/>
                  </a:lnTo>
                  <a:lnTo>
                    <a:pt x="3029" y="2707"/>
                  </a:lnTo>
                  <a:lnTo>
                    <a:pt x="3026" y="2663"/>
                  </a:lnTo>
                  <a:lnTo>
                    <a:pt x="3016" y="2621"/>
                  </a:lnTo>
                  <a:lnTo>
                    <a:pt x="3001" y="2581"/>
                  </a:lnTo>
                  <a:lnTo>
                    <a:pt x="2980" y="2544"/>
                  </a:lnTo>
                  <a:lnTo>
                    <a:pt x="2954" y="2510"/>
                  </a:lnTo>
                  <a:lnTo>
                    <a:pt x="2924" y="2481"/>
                  </a:lnTo>
                  <a:lnTo>
                    <a:pt x="2891" y="2455"/>
                  </a:lnTo>
                  <a:lnTo>
                    <a:pt x="2853" y="2435"/>
                  </a:lnTo>
                  <a:lnTo>
                    <a:pt x="2813" y="2419"/>
                  </a:lnTo>
                  <a:lnTo>
                    <a:pt x="2770" y="2410"/>
                  </a:lnTo>
                  <a:lnTo>
                    <a:pt x="2726" y="2407"/>
                  </a:lnTo>
                  <a:close/>
                  <a:moveTo>
                    <a:pt x="606" y="2407"/>
                  </a:moveTo>
                  <a:lnTo>
                    <a:pt x="561" y="2410"/>
                  </a:lnTo>
                  <a:lnTo>
                    <a:pt x="518" y="2419"/>
                  </a:lnTo>
                  <a:lnTo>
                    <a:pt x="478" y="2435"/>
                  </a:lnTo>
                  <a:lnTo>
                    <a:pt x="441" y="2455"/>
                  </a:lnTo>
                  <a:lnTo>
                    <a:pt x="407" y="2481"/>
                  </a:lnTo>
                  <a:lnTo>
                    <a:pt x="378" y="2510"/>
                  </a:lnTo>
                  <a:lnTo>
                    <a:pt x="352" y="2544"/>
                  </a:lnTo>
                  <a:lnTo>
                    <a:pt x="331" y="2581"/>
                  </a:lnTo>
                  <a:lnTo>
                    <a:pt x="316" y="2621"/>
                  </a:lnTo>
                  <a:lnTo>
                    <a:pt x="307" y="2663"/>
                  </a:lnTo>
                  <a:lnTo>
                    <a:pt x="304" y="2707"/>
                  </a:lnTo>
                  <a:lnTo>
                    <a:pt x="307" y="2752"/>
                  </a:lnTo>
                  <a:lnTo>
                    <a:pt x="316" y="2794"/>
                  </a:lnTo>
                  <a:lnTo>
                    <a:pt x="331" y="2834"/>
                  </a:lnTo>
                  <a:lnTo>
                    <a:pt x="352" y="2871"/>
                  </a:lnTo>
                  <a:lnTo>
                    <a:pt x="378" y="2905"/>
                  </a:lnTo>
                  <a:lnTo>
                    <a:pt x="407" y="2934"/>
                  </a:lnTo>
                  <a:lnTo>
                    <a:pt x="441" y="2959"/>
                  </a:lnTo>
                  <a:lnTo>
                    <a:pt x="478" y="2980"/>
                  </a:lnTo>
                  <a:lnTo>
                    <a:pt x="518" y="2996"/>
                  </a:lnTo>
                  <a:lnTo>
                    <a:pt x="561" y="3005"/>
                  </a:lnTo>
                  <a:lnTo>
                    <a:pt x="606" y="3008"/>
                  </a:lnTo>
                  <a:lnTo>
                    <a:pt x="650" y="3005"/>
                  </a:lnTo>
                  <a:lnTo>
                    <a:pt x="693" y="2996"/>
                  </a:lnTo>
                  <a:lnTo>
                    <a:pt x="734" y="2980"/>
                  </a:lnTo>
                  <a:lnTo>
                    <a:pt x="771" y="2959"/>
                  </a:lnTo>
                  <a:lnTo>
                    <a:pt x="804" y="2934"/>
                  </a:lnTo>
                  <a:lnTo>
                    <a:pt x="834" y="2905"/>
                  </a:lnTo>
                  <a:lnTo>
                    <a:pt x="860" y="2871"/>
                  </a:lnTo>
                  <a:lnTo>
                    <a:pt x="880" y="2834"/>
                  </a:lnTo>
                  <a:lnTo>
                    <a:pt x="896" y="2794"/>
                  </a:lnTo>
                  <a:lnTo>
                    <a:pt x="906" y="2752"/>
                  </a:lnTo>
                  <a:lnTo>
                    <a:pt x="909" y="2707"/>
                  </a:lnTo>
                  <a:lnTo>
                    <a:pt x="906" y="2663"/>
                  </a:lnTo>
                  <a:lnTo>
                    <a:pt x="896" y="2621"/>
                  </a:lnTo>
                  <a:lnTo>
                    <a:pt x="880" y="2581"/>
                  </a:lnTo>
                  <a:lnTo>
                    <a:pt x="860" y="2544"/>
                  </a:lnTo>
                  <a:lnTo>
                    <a:pt x="834" y="2510"/>
                  </a:lnTo>
                  <a:lnTo>
                    <a:pt x="804" y="2481"/>
                  </a:lnTo>
                  <a:lnTo>
                    <a:pt x="771" y="2455"/>
                  </a:lnTo>
                  <a:lnTo>
                    <a:pt x="734" y="2435"/>
                  </a:lnTo>
                  <a:lnTo>
                    <a:pt x="693" y="2419"/>
                  </a:lnTo>
                  <a:lnTo>
                    <a:pt x="650" y="2410"/>
                  </a:lnTo>
                  <a:lnTo>
                    <a:pt x="606" y="2407"/>
                  </a:lnTo>
                  <a:close/>
                  <a:moveTo>
                    <a:pt x="2120" y="677"/>
                  </a:moveTo>
                  <a:lnTo>
                    <a:pt x="2026" y="681"/>
                  </a:lnTo>
                  <a:lnTo>
                    <a:pt x="1934" y="689"/>
                  </a:lnTo>
                  <a:lnTo>
                    <a:pt x="1843" y="703"/>
                  </a:lnTo>
                  <a:lnTo>
                    <a:pt x="1754" y="724"/>
                  </a:lnTo>
                  <a:lnTo>
                    <a:pt x="1667" y="750"/>
                  </a:lnTo>
                  <a:lnTo>
                    <a:pt x="1583" y="780"/>
                  </a:lnTo>
                  <a:lnTo>
                    <a:pt x="1501" y="817"/>
                  </a:lnTo>
                  <a:lnTo>
                    <a:pt x="1422" y="857"/>
                  </a:lnTo>
                  <a:lnTo>
                    <a:pt x="1346" y="903"/>
                  </a:lnTo>
                  <a:lnTo>
                    <a:pt x="1273" y="952"/>
                  </a:lnTo>
                  <a:lnTo>
                    <a:pt x="1204" y="1006"/>
                  </a:lnTo>
                  <a:lnTo>
                    <a:pt x="1138" y="1064"/>
                  </a:lnTo>
                  <a:lnTo>
                    <a:pt x="1075" y="1127"/>
                  </a:lnTo>
                  <a:lnTo>
                    <a:pt x="1017" y="1192"/>
                  </a:lnTo>
                  <a:lnTo>
                    <a:pt x="962" y="1261"/>
                  </a:lnTo>
                  <a:lnTo>
                    <a:pt x="912" y="1334"/>
                  </a:lnTo>
                  <a:lnTo>
                    <a:pt x="866" y="1410"/>
                  </a:lnTo>
                  <a:lnTo>
                    <a:pt x="825" y="1488"/>
                  </a:lnTo>
                  <a:lnTo>
                    <a:pt x="789" y="1569"/>
                  </a:lnTo>
                  <a:lnTo>
                    <a:pt x="758" y="1653"/>
                  </a:lnTo>
                  <a:lnTo>
                    <a:pt x="732" y="1738"/>
                  </a:lnTo>
                  <a:lnTo>
                    <a:pt x="872" y="1763"/>
                  </a:lnTo>
                  <a:lnTo>
                    <a:pt x="892" y="1769"/>
                  </a:lnTo>
                  <a:lnTo>
                    <a:pt x="910" y="1781"/>
                  </a:lnTo>
                  <a:lnTo>
                    <a:pt x="922" y="1796"/>
                  </a:lnTo>
                  <a:lnTo>
                    <a:pt x="932" y="1815"/>
                  </a:lnTo>
                  <a:lnTo>
                    <a:pt x="935" y="1832"/>
                  </a:lnTo>
                  <a:lnTo>
                    <a:pt x="934" y="1848"/>
                  </a:lnTo>
                  <a:lnTo>
                    <a:pt x="930" y="1865"/>
                  </a:lnTo>
                  <a:lnTo>
                    <a:pt x="921" y="1880"/>
                  </a:lnTo>
                  <a:lnTo>
                    <a:pt x="911" y="1892"/>
                  </a:lnTo>
                  <a:lnTo>
                    <a:pt x="682" y="2105"/>
                  </a:lnTo>
                  <a:lnTo>
                    <a:pt x="682" y="2105"/>
                  </a:lnTo>
                  <a:lnTo>
                    <a:pt x="682" y="2107"/>
                  </a:lnTo>
                  <a:lnTo>
                    <a:pt x="680" y="2109"/>
                  </a:lnTo>
                  <a:lnTo>
                    <a:pt x="680" y="2111"/>
                  </a:lnTo>
                  <a:lnTo>
                    <a:pt x="738" y="2121"/>
                  </a:lnTo>
                  <a:lnTo>
                    <a:pt x="795" y="2137"/>
                  </a:lnTo>
                  <a:lnTo>
                    <a:pt x="848" y="2156"/>
                  </a:lnTo>
                  <a:lnTo>
                    <a:pt x="898" y="2181"/>
                  </a:lnTo>
                  <a:lnTo>
                    <a:pt x="946" y="2210"/>
                  </a:lnTo>
                  <a:lnTo>
                    <a:pt x="991" y="2245"/>
                  </a:lnTo>
                  <a:lnTo>
                    <a:pt x="1033" y="2282"/>
                  </a:lnTo>
                  <a:lnTo>
                    <a:pt x="1071" y="2324"/>
                  </a:lnTo>
                  <a:lnTo>
                    <a:pt x="1106" y="2368"/>
                  </a:lnTo>
                  <a:lnTo>
                    <a:pt x="1135" y="2416"/>
                  </a:lnTo>
                  <a:lnTo>
                    <a:pt x="1160" y="2466"/>
                  </a:lnTo>
                  <a:lnTo>
                    <a:pt x="1181" y="2519"/>
                  </a:lnTo>
                  <a:lnTo>
                    <a:pt x="1197" y="2575"/>
                  </a:lnTo>
                  <a:lnTo>
                    <a:pt x="1206" y="2633"/>
                  </a:lnTo>
                  <a:lnTo>
                    <a:pt x="1742" y="2633"/>
                  </a:lnTo>
                  <a:lnTo>
                    <a:pt x="1742" y="2482"/>
                  </a:lnTo>
                  <a:lnTo>
                    <a:pt x="1744" y="2461"/>
                  </a:lnTo>
                  <a:lnTo>
                    <a:pt x="1753" y="2442"/>
                  </a:lnTo>
                  <a:lnTo>
                    <a:pt x="1766" y="2427"/>
                  </a:lnTo>
                  <a:lnTo>
                    <a:pt x="1784" y="2414"/>
                  </a:lnTo>
                  <a:lnTo>
                    <a:pt x="1804" y="2408"/>
                  </a:lnTo>
                  <a:lnTo>
                    <a:pt x="1824" y="2407"/>
                  </a:lnTo>
                  <a:lnTo>
                    <a:pt x="1844" y="2411"/>
                  </a:lnTo>
                  <a:lnTo>
                    <a:pt x="1863" y="2421"/>
                  </a:lnTo>
                  <a:lnTo>
                    <a:pt x="2127" y="2619"/>
                  </a:lnTo>
                  <a:lnTo>
                    <a:pt x="2140" y="2559"/>
                  </a:lnTo>
                  <a:lnTo>
                    <a:pt x="2158" y="2501"/>
                  </a:lnTo>
                  <a:lnTo>
                    <a:pt x="2181" y="2445"/>
                  </a:lnTo>
                  <a:lnTo>
                    <a:pt x="2210" y="2393"/>
                  </a:lnTo>
                  <a:lnTo>
                    <a:pt x="2244" y="2345"/>
                  </a:lnTo>
                  <a:lnTo>
                    <a:pt x="2282" y="2299"/>
                  </a:lnTo>
                  <a:lnTo>
                    <a:pt x="2324" y="2258"/>
                  </a:lnTo>
                  <a:lnTo>
                    <a:pt x="2371" y="2221"/>
                  </a:lnTo>
                  <a:lnTo>
                    <a:pt x="2421" y="2189"/>
                  </a:lnTo>
                  <a:lnTo>
                    <a:pt x="2474" y="2160"/>
                  </a:lnTo>
                  <a:lnTo>
                    <a:pt x="2530" y="2139"/>
                  </a:lnTo>
                  <a:lnTo>
                    <a:pt x="2589" y="2122"/>
                  </a:lnTo>
                  <a:lnTo>
                    <a:pt x="2650" y="2112"/>
                  </a:lnTo>
                  <a:lnTo>
                    <a:pt x="2650" y="1579"/>
                  </a:lnTo>
                  <a:lnTo>
                    <a:pt x="2498" y="1579"/>
                  </a:lnTo>
                  <a:lnTo>
                    <a:pt x="2481" y="1577"/>
                  </a:lnTo>
                  <a:lnTo>
                    <a:pt x="2466" y="1572"/>
                  </a:lnTo>
                  <a:lnTo>
                    <a:pt x="2452" y="1563"/>
                  </a:lnTo>
                  <a:lnTo>
                    <a:pt x="2440" y="1552"/>
                  </a:lnTo>
                  <a:lnTo>
                    <a:pt x="2431" y="1537"/>
                  </a:lnTo>
                  <a:lnTo>
                    <a:pt x="2425" y="1522"/>
                  </a:lnTo>
                  <a:lnTo>
                    <a:pt x="2423" y="1505"/>
                  </a:lnTo>
                  <a:lnTo>
                    <a:pt x="2425" y="1490"/>
                  </a:lnTo>
                  <a:lnTo>
                    <a:pt x="2429" y="1474"/>
                  </a:lnTo>
                  <a:lnTo>
                    <a:pt x="2438" y="1459"/>
                  </a:lnTo>
                  <a:lnTo>
                    <a:pt x="2631" y="1204"/>
                  </a:lnTo>
                  <a:lnTo>
                    <a:pt x="2272" y="1204"/>
                  </a:lnTo>
                  <a:lnTo>
                    <a:pt x="2240" y="1201"/>
                  </a:lnTo>
                  <a:lnTo>
                    <a:pt x="2212" y="1191"/>
                  </a:lnTo>
                  <a:lnTo>
                    <a:pt x="2187" y="1178"/>
                  </a:lnTo>
                  <a:lnTo>
                    <a:pt x="2164" y="1159"/>
                  </a:lnTo>
                  <a:lnTo>
                    <a:pt x="2146" y="1137"/>
                  </a:lnTo>
                  <a:lnTo>
                    <a:pt x="2132" y="1111"/>
                  </a:lnTo>
                  <a:lnTo>
                    <a:pt x="2123" y="1083"/>
                  </a:lnTo>
                  <a:lnTo>
                    <a:pt x="2120" y="1053"/>
                  </a:lnTo>
                  <a:lnTo>
                    <a:pt x="2120" y="677"/>
                  </a:lnTo>
                  <a:close/>
                  <a:moveTo>
                    <a:pt x="2423" y="301"/>
                  </a:moveTo>
                  <a:lnTo>
                    <a:pt x="2423" y="902"/>
                  </a:lnTo>
                  <a:lnTo>
                    <a:pt x="3029" y="902"/>
                  </a:lnTo>
                  <a:lnTo>
                    <a:pt x="3029" y="301"/>
                  </a:lnTo>
                  <a:lnTo>
                    <a:pt x="2423" y="301"/>
                  </a:lnTo>
                  <a:close/>
                  <a:moveTo>
                    <a:pt x="2272" y="0"/>
                  </a:moveTo>
                  <a:lnTo>
                    <a:pt x="3180" y="0"/>
                  </a:lnTo>
                  <a:lnTo>
                    <a:pt x="3210" y="3"/>
                  </a:lnTo>
                  <a:lnTo>
                    <a:pt x="3239" y="12"/>
                  </a:lnTo>
                  <a:lnTo>
                    <a:pt x="3264" y="26"/>
                  </a:lnTo>
                  <a:lnTo>
                    <a:pt x="3287" y="44"/>
                  </a:lnTo>
                  <a:lnTo>
                    <a:pt x="3305" y="67"/>
                  </a:lnTo>
                  <a:lnTo>
                    <a:pt x="3320" y="92"/>
                  </a:lnTo>
                  <a:lnTo>
                    <a:pt x="3328" y="120"/>
                  </a:lnTo>
                  <a:lnTo>
                    <a:pt x="3331" y="150"/>
                  </a:lnTo>
                  <a:lnTo>
                    <a:pt x="3331" y="1053"/>
                  </a:lnTo>
                  <a:lnTo>
                    <a:pt x="3328" y="1083"/>
                  </a:lnTo>
                  <a:lnTo>
                    <a:pt x="3320" y="1111"/>
                  </a:lnTo>
                  <a:lnTo>
                    <a:pt x="3305" y="1137"/>
                  </a:lnTo>
                  <a:lnTo>
                    <a:pt x="3287" y="1159"/>
                  </a:lnTo>
                  <a:lnTo>
                    <a:pt x="3264" y="1178"/>
                  </a:lnTo>
                  <a:lnTo>
                    <a:pt x="3239" y="1191"/>
                  </a:lnTo>
                  <a:lnTo>
                    <a:pt x="3210" y="1201"/>
                  </a:lnTo>
                  <a:lnTo>
                    <a:pt x="3180" y="1204"/>
                  </a:lnTo>
                  <a:lnTo>
                    <a:pt x="2820" y="1204"/>
                  </a:lnTo>
                  <a:lnTo>
                    <a:pt x="3013" y="1459"/>
                  </a:lnTo>
                  <a:lnTo>
                    <a:pt x="3022" y="1474"/>
                  </a:lnTo>
                  <a:lnTo>
                    <a:pt x="3027" y="1490"/>
                  </a:lnTo>
                  <a:lnTo>
                    <a:pt x="3029" y="1505"/>
                  </a:lnTo>
                  <a:lnTo>
                    <a:pt x="3026" y="1522"/>
                  </a:lnTo>
                  <a:lnTo>
                    <a:pt x="3020" y="1537"/>
                  </a:lnTo>
                  <a:lnTo>
                    <a:pt x="3011" y="1552"/>
                  </a:lnTo>
                  <a:lnTo>
                    <a:pt x="3000" y="1563"/>
                  </a:lnTo>
                  <a:lnTo>
                    <a:pt x="2985" y="1572"/>
                  </a:lnTo>
                  <a:lnTo>
                    <a:pt x="2969" y="1577"/>
                  </a:lnTo>
                  <a:lnTo>
                    <a:pt x="2952" y="1579"/>
                  </a:lnTo>
                  <a:lnTo>
                    <a:pt x="2802" y="1579"/>
                  </a:lnTo>
                  <a:lnTo>
                    <a:pt x="2802" y="2112"/>
                  </a:lnTo>
                  <a:lnTo>
                    <a:pt x="2860" y="2121"/>
                  </a:lnTo>
                  <a:lnTo>
                    <a:pt x="2917" y="2138"/>
                  </a:lnTo>
                  <a:lnTo>
                    <a:pt x="2971" y="2158"/>
                  </a:lnTo>
                  <a:lnTo>
                    <a:pt x="3023" y="2183"/>
                  </a:lnTo>
                  <a:lnTo>
                    <a:pt x="3072" y="2215"/>
                  </a:lnTo>
                  <a:lnTo>
                    <a:pt x="3117" y="2249"/>
                  </a:lnTo>
                  <a:lnTo>
                    <a:pt x="3159" y="2287"/>
                  </a:lnTo>
                  <a:lnTo>
                    <a:pt x="3196" y="2330"/>
                  </a:lnTo>
                  <a:lnTo>
                    <a:pt x="3231" y="2376"/>
                  </a:lnTo>
                  <a:lnTo>
                    <a:pt x="3260" y="2425"/>
                  </a:lnTo>
                  <a:lnTo>
                    <a:pt x="3285" y="2477"/>
                  </a:lnTo>
                  <a:lnTo>
                    <a:pt x="3305" y="2532"/>
                  </a:lnTo>
                  <a:lnTo>
                    <a:pt x="3320" y="2588"/>
                  </a:lnTo>
                  <a:lnTo>
                    <a:pt x="3328" y="2647"/>
                  </a:lnTo>
                  <a:lnTo>
                    <a:pt x="3331" y="2707"/>
                  </a:lnTo>
                  <a:lnTo>
                    <a:pt x="3328" y="2769"/>
                  </a:lnTo>
                  <a:lnTo>
                    <a:pt x="3319" y="2829"/>
                  </a:lnTo>
                  <a:lnTo>
                    <a:pt x="3304" y="2886"/>
                  </a:lnTo>
                  <a:lnTo>
                    <a:pt x="3283" y="2941"/>
                  </a:lnTo>
                  <a:lnTo>
                    <a:pt x="3258" y="2995"/>
                  </a:lnTo>
                  <a:lnTo>
                    <a:pt x="3228" y="3043"/>
                  </a:lnTo>
                  <a:lnTo>
                    <a:pt x="3193" y="3090"/>
                  </a:lnTo>
                  <a:lnTo>
                    <a:pt x="3153" y="3133"/>
                  </a:lnTo>
                  <a:lnTo>
                    <a:pt x="3110" y="3171"/>
                  </a:lnTo>
                  <a:lnTo>
                    <a:pt x="3064" y="3207"/>
                  </a:lnTo>
                  <a:lnTo>
                    <a:pt x="3014" y="3237"/>
                  </a:lnTo>
                  <a:lnTo>
                    <a:pt x="2961" y="3262"/>
                  </a:lnTo>
                  <a:lnTo>
                    <a:pt x="2905" y="3283"/>
                  </a:lnTo>
                  <a:lnTo>
                    <a:pt x="2848" y="3297"/>
                  </a:lnTo>
                  <a:lnTo>
                    <a:pt x="2787" y="3307"/>
                  </a:lnTo>
                  <a:lnTo>
                    <a:pt x="2725" y="3310"/>
                  </a:lnTo>
                  <a:lnTo>
                    <a:pt x="2666" y="3307"/>
                  </a:lnTo>
                  <a:lnTo>
                    <a:pt x="2607" y="3297"/>
                  </a:lnTo>
                  <a:lnTo>
                    <a:pt x="2550" y="3284"/>
                  </a:lnTo>
                  <a:lnTo>
                    <a:pt x="2497" y="3265"/>
                  </a:lnTo>
                  <a:lnTo>
                    <a:pt x="2446" y="3241"/>
                  </a:lnTo>
                  <a:lnTo>
                    <a:pt x="2396" y="3212"/>
                  </a:lnTo>
                  <a:lnTo>
                    <a:pt x="2350" y="3180"/>
                  </a:lnTo>
                  <a:lnTo>
                    <a:pt x="2309" y="3142"/>
                  </a:lnTo>
                  <a:lnTo>
                    <a:pt x="2269" y="3102"/>
                  </a:lnTo>
                  <a:lnTo>
                    <a:pt x="2234" y="3058"/>
                  </a:lnTo>
                  <a:lnTo>
                    <a:pt x="2204" y="3011"/>
                  </a:lnTo>
                  <a:lnTo>
                    <a:pt x="2178" y="2960"/>
                  </a:lnTo>
                  <a:lnTo>
                    <a:pt x="2156" y="2908"/>
                  </a:lnTo>
                  <a:lnTo>
                    <a:pt x="2139" y="2853"/>
                  </a:lnTo>
                  <a:lnTo>
                    <a:pt x="2127" y="2796"/>
                  </a:lnTo>
                  <a:lnTo>
                    <a:pt x="1863" y="2993"/>
                  </a:lnTo>
                  <a:lnTo>
                    <a:pt x="1844" y="3003"/>
                  </a:lnTo>
                  <a:lnTo>
                    <a:pt x="1824" y="3008"/>
                  </a:lnTo>
                  <a:lnTo>
                    <a:pt x="1804" y="3007"/>
                  </a:lnTo>
                  <a:lnTo>
                    <a:pt x="1784" y="3001"/>
                  </a:lnTo>
                  <a:lnTo>
                    <a:pt x="1766" y="2988"/>
                  </a:lnTo>
                  <a:lnTo>
                    <a:pt x="1753" y="2973"/>
                  </a:lnTo>
                  <a:lnTo>
                    <a:pt x="1744" y="2954"/>
                  </a:lnTo>
                  <a:lnTo>
                    <a:pt x="1742" y="2933"/>
                  </a:lnTo>
                  <a:lnTo>
                    <a:pt x="1742" y="2782"/>
                  </a:lnTo>
                  <a:lnTo>
                    <a:pt x="1206" y="2782"/>
                  </a:lnTo>
                  <a:lnTo>
                    <a:pt x="1196" y="2841"/>
                  </a:lnTo>
                  <a:lnTo>
                    <a:pt x="1180" y="2897"/>
                  </a:lnTo>
                  <a:lnTo>
                    <a:pt x="1159" y="2951"/>
                  </a:lnTo>
                  <a:lnTo>
                    <a:pt x="1133" y="3003"/>
                  </a:lnTo>
                  <a:lnTo>
                    <a:pt x="1102" y="3051"/>
                  </a:lnTo>
                  <a:lnTo>
                    <a:pt x="1068" y="3095"/>
                  </a:lnTo>
                  <a:lnTo>
                    <a:pt x="1028" y="3138"/>
                  </a:lnTo>
                  <a:lnTo>
                    <a:pt x="986" y="3175"/>
                  </a:lnTo>
                  <a:lnTo>
                    <a:pt x="940" y="3209"/>
                  </a:lnTo>
                  <a:lnTo>
                    <a:pt x="890" y="3239"/>
                  </a:lnTo>
                  <a:lnTo>
                    <a:pt x="838" y="3263"/>
                  </a:lnTo>
                  <a:lnTo>
                    <a:pt x="783" y="3283"/>
                  </a:lnTo>
                  <a:lnTo>
                    <a:pt x="726" y="3297"/>
                  </a:lnTo>
                  <a:lnTo>
                    <a:pt x="667" y="3307"/>
                  </a:lnTo>
                  <a:lnTo>
                    <a:pt x="606" y="3310"/>
                  </a:lnTo>
                  <a:lnTo>
                    <a:pt x="544" y="3307"/>
                  </a:lnTo>
                  <a:lnTo>
                    <a:pt x="484" y="3297"/>
                  </a:lnTo>
                  <a:lnTo>
                    <a:pt x="426" y="3283"/>
                  </a:lnTo>
                  <a:lnTo>
                    <a:pt x="371" y="3262"/>
                  </a:lnTo>
                  <a:lnTo>
                    <a:pt x="317" y="3237"/>
                  </a:lnTo>
                  <a:lnTo>
                    <a:pt x="268" y="3207"/>
                  </a:lnTo>
                  <a:lnTo>
                    <a:pt x="221" y="3171"/>
                  </a:lnTo>
                  <a:lnTo>
                    <a:pt x="178" y="3133"/>
                  </a:lnTo>
                  <a:lnTo>
                    <a:pt x="139" y="3090"/>
                  </a:lnTo>
                  <a:lnTo>
                    <a:pt x="104" y="3043"/>
                  </a:lnTo>
                  <a:lnTo>
                    <a:pt x="73" y="2995"/>
                  </a:lnTo>
                  <a:lnTo>
                    <a:pt x="48" y="2941"/>
                  </a:lnTo>
                  <a:lnTo>
                    <a:pt x="27" y="2886"/>
                  </a:lnTo>
                  <a:lnTo>
                    <a:pt x="13" y="2829"/>
                  </a:lnTo>
                  <a:lnTo>
                    <a:pt x="3" y="2769"/>
                  </a:lnTo>
                  <a:lnTo>
                    <a:pt x="0" y="2707"/>
                  </a:lnTo>
                  <a:lnTo>
                    <a:pt x="3" y="2644"/>
                  </a:lnTo>
                  <a:lnTo>
                    <a:pt x="14" y="2583"/>
                  </a:lnTo>
                  <a:lnTo>
                    <a:pt x="29" y="2524"/>
                  </a:lnTo>
                  <a:lnTo>
                    <a:pt x="50" y="2467"/>
                  </a:lnTo>
                  <a:lnTo>
                    <a:pt x="77" y="2414"/>
                  </a:lnTo>
                  <a:lnTo>
                    <a:pt x="110" y="2363"/>
                  </a:lnTo>
                  <a:lnTo>
                    <a:pt x="147" y="2316"/>
                  </a:lnTo>
                  <a:lnTo>
                    <a:pt x="187" y="2274"/>
                  </a:lnTo>
                  <a:lnTo>
                    <a:pt x="232" y="2234"/>
                  </a:lnTo>
                  <a:lnTo>
                    <a:pt x="282" y="2200"/>
                  </a:lnTo>
                  <a:lnTo>
                    <a:pt x="334" y="2171"/>
                  </a:lnTo>
                  <a:lnTo>
                    <a:pt x="389" y="2146"/>
                  </a:lnTo>
                  <a:lnTo>
                    <a:pt x="447" y="2127"/>
                  </a:lnTo>
                  <a:lnTo>
                    <a:pt x="508" y="2115"/>
                  </a:lnTo>
                  <a:lnTo>
                    <a:pt x="344" y="1793"/>
                  </a:lnTo>
                  <a:lnTo>
                    <a:pt x="337" y="1773"/>
                  </a:lnTo>
                  <a:lnTo>
                    <a:pt x="336" y="1753"/>
                  </a:lnTo>
                  <a:lnTo>
                    <a:pt x="341" y="1732"/>
                  </a:lnTo>
                  <a:lnTo>
                    <a:pt x="351" y="1714"/>
                  </a:lnTo>
                  <a:lnTo>
                    <a:pt x="362" y="1702"/>
                  </a:lnTo>
                  <a:lnTo>
                    <a:pt x="376" y="1692"/>
                  </a:lnTo>
                  <a:lnTo>
                    <a:pt x="392" y="1686"/>
                  </a:lnTo>
                  <a:lnTo>
                    <a:pt x="408" y="1684"/>
                  </a:lnTo>
                  <a:lnTo>
                    <a:pt x="425" y="1684"/>
                  </a:lnTo>
                  <a:lnTo>
                    <a:pt x="582" y="1712"/>
                  </a:lnTo>
                  <a:lnTo>
                    <a:pt x="609" y="1621"/>
                  </a:lnTo>
                  <a:lnTo>
                    <a:pt x="642" y="1531"/>
                  </a:lnTo>
                  <a:lnTo>
                    <a:pt x="678" y="1444"/>
                  </a:lnTo>
                  <a:lnTo>
                    <a:pt x="720" y="1361"/>
                  </a:lnTo>
                  <a:lnTo>
                    <a:pt x="767" y="1280"/>
                  </a:lnTo>
                  <a:lnTo>
                    <a:pt x="820" y="1202"/>
                  </a:lnTo>
                  <a:lnTo>
                    <a:pt x="875" y="1127"/>
                  </a:lnTo>
                  <a:lnTo>
                    <a:pt x="936" y="1055"/>
                  </a:lnTo>
                  <a:lnTo>
                    <a:pt x="1000" y="987"/>
                  </a:lnTo>
                  <a:lnTo>
                    <a:pt x="1068" y="924"/>
                  </a:lnTo>
                  <a:lnTo>
                    <a:pt x="1140" y="864"/>
                  </a:lnTo>
                  <a:lnTo>
                    <a:pt x="1215" y="808"/>
                  </a:lnTo>
                  <a:lnTo>
                    <a:pt x="1294" y="757"/>
                  </a:lnTo>
                  <a:lnTo>
                    <a:pt x="1376" y="711"/>
                  </a:lnTo>
                  <a:lnTo>
                    <a:pt x="1460" y="669"/>
                  </a:lnTo>
                  <a:lnTo>
                    <a:pt x="1547" y="633"/>
                  </a:lnTo>
                  <a:lnTo>
                    <a:pt x="1637" y="600"/>
                  </a:lnTo>
                  <a:lnTo>
                    <a:pt x="1731" y="574"/>
                  </a:lnTo>
                  <a:lnTo>
                    <a:pt x="1825" y="554"/>
                  </a:lnTo>
                  <a:lnTo>
                    <a:pt x="1921" y="539"/>
                  </a:lnTo>
                  <a:lnTo>
                    <a:pt x="2020" y="530"/>
                  </a:lnTo>
                  <a:lnTo>
                    <a:pt x="2120" y="527"/>
                  </a:lnTo>
                  <a:lnTo>
                    <a:pt x="2120" y="150"/>
                  </a:lnTo>
                  <a:lnTo>
                    <a:pt x="2123" y="120"/>
                  </a:lnTo>
                  <a:lnTo>
                    <a:pt x="2132" y="92"/>
                  </a:lnTo>
                  <a:lnTo>
                    <a:pt x="2146" y="67"/>
                  </a:lnTo>
                  <a:lnTo>
                    <a:pt x="2164" y="44"/>
                  </a:lnTo>
                  <a:lnTo>
                    <a:pt x="2187" y="26"/>
                  </a:lnTo>
                  <a:lnTo>
                    <a:pt x="2212" y="12"/>
                  </a:lnTo>
                  <a:lnTo>
                    <a:pt x="2240" y="3"/>
                  </a:lnTo>
                  <a:lnTo>
                    <a:pt x="2272" y="0"/>
                  </a:lnTo>
                  <a:close/>
                </a:path>
              </a:pathLst>
            </a:custGeom>
            <a:solidFill>
              <a:schemeClr val="tx1">
                <a:lumMod val="65000"/>
                <a:lumOff val="3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grpSp>
      <p:grpSp>
        <p:nvGrpSpPr>
          <p:cNvPr id="39" name="Group 38"/>
          <p:cNvGrpSpPr/>
          <p:nvPr/>
        </p:nvGrpSpPr>
        <p:grpSpPr>
          <a:xfrm>
            <a:off x="228240" y="3456670"/>
            <a:ext cx="2414924" cy="785373"/>
            <a:chOff x="8050796" y="2255332"/>
            <a:chExt cx="2916836" cy="1047156"/>
          </a:xfrm>
        </p:grpSpPr>
        <p:sp>
          <p:nvSpPr>
            <p:cNvPr id="40" name="Text Placeholder 14"/>
            <p:cNvSpPr txBox="1">
              <a:spLocks/>
            </p:cNvSpPr>
            <p:nvPr/>
          </p:nvSpPr>
          <p:spPr>
            <a:xfrm>
              <a:off x="8050796" y="2342233"/>
              <a:ext cx="2843467" cy="96025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None/>
              </a:pPr>
              <a:r>
                <a:rPr lang="en-GB" sz="1400" b="1" dirty="0">
                  <a:solidFill>
                    <a:schemeClr val="tx1">
                      <a:lumMod val="75000"/>
                      <a:lumOff val="25000"/>
                    </a:schemeClr>
                  </a:solidFill>
                </a:rPr>
                <a:t>Structured or unstructured Information </a:t>
              </a:r>
              <a:endParaRPr lang="en-GB" sz="1050" b="1" dirty="0">
                <a:solidFill>
                  <a:schemeClr val="tx1">
                    <a:lumMod val="75000"/>
                    <a:lumOff val="25000"/>
                  </a:schemeClr>
                </a:solidFill>
              </a:endParaRPr>
            </a:p>
            <a:p>
              <a:pPr marL="0" indent="0" algn="r">
                <a:spcBef>
                  <a:spcPts val="0"/>
                </a:spcBef>
                <a:buNone/>
              </a:pPr>
              <a:r>
                <a:rPr lang="en-GB" sz="1200" dirty="0">
                  <a:solidFill>
                    <a:schemeClr val="tx1">
                      <a:lumMod val="75000"/>
                      <a:lumOff val="25000"/>
                    </a:schemeClr>
                  </a:solidFill>
                </a:rPr>
                <a:t>PDF, </a:t>
              </a:r>
              <a:r>
                <a:rPr lang="en-GB" sz="1200" dirty="0" err="1">
                  <a:solidFill>
                    <a:schemeClr val="tx1">
                      <a:lumMod val="75000"/>
                      <a:lumOff val="25000"/>
                    </a:schemeClr>
                  </a:solidFill>
                </a:rPr>
                <a:t>OfficeX</a:t>
              </a:r>
              <a:r>
                <a:rPr lang="en-GB" sz="1200" dirty="0">
                  <a:solidFill>
                    <a:schemeClr val="tx1">
                      <a:lumMod val="75000"/>
                      <a:lumOff val="25000"/>
                    </a:schemeClr>
                  </a:solidFill>
                </a:rPr>
                <a:t> etc.</a:t>
              </a:r>
            </a:p>
            <a:p>
              <a:pPr marL="0" indent="0" algn="r">
                <a:spcBef>
                  <a:spcPts val="0"/>
                </a:spcBef>
                <a:buNone/>
              </a:pPr>
              <a:r>
                <a:rPr lang="en-GB" sz="1200" dirty="0">
                  <a:solidFill>
                    <a:schemeClr val="tx1">
                      <a:lumMod val="75000"/>
                      <a:lumOff val="25000"/>
                    </a:schemeClr>
                  </a:solidFill>
                </a:rPr>
                <a:t>Citizen Portal, Managed File Transfer</a:t>
              </a:r>
              <a:endParaRPr lang="en-IN" sz="1200" dirty="0">
                <a:solidFill>
                  <a:schemeClr val="tx1">
                    <a:lumMod val="75000"/>
                    <a:lumOff val="25000"/>
                  </a:schemeClr>
                </a:solidFill>
              </a:endParaRPr>
            </a:p>
          </p:txBody>
        </p:sp>
        <p:sp>
          <p:nvSpPr>
            <p:cNvPr id="41" name="TextBox 40"/>
            <p:cNvSpPr txBox="1"/>
            <p:nvPr/>
          </p:nvSpPr>
          <p:spPr>
            <a:xfrm>
              <a:off x="10744507" y="2255332"/>
              <a:ext cx="223125" cy="348813"/>
            </a:xfrm>
            <a:prstGeom prst="rect">
              <a:avLst/>
            </a:prstGeom>
            <a:noFill/>
          </p:spPr>
          <p:txBody>
            <a:bodyPr wrap="none" rtlCol="0">
              <a:spAutoFit/>
            </a:bodyPr>
            <a:lstStyle/>
            <a:p>
              <a:pPr algn="r"/>
              <a:endParaRPr lang="en-GB" sz="1100" b="1" dirty="0">
                <a:solidFill>
                  <a:schemeClr val="tx1">
                    <a:lumMod val="75000"/>
                    <a:lumOff val="25000"/>
                  </a:schemeClr>
                </a:solidFill>
              </a:endParaRPr>
            </a:p>
          </p:txBody>
        </p:sp>
      </p:grpSp>
      <p:grpSp>
        <p:nvGrpSpPr>
          <p:cNvPr id="42" name="Group 41"/>
          <p:cNvGrpSpPr/>
          <p:nvPr/>
        </p:nvGrpSpPr>
        <p:grpSpPr>
          <a:xfrm>
            <a:off x="228240" y="4836719"/>
            <a:ext cx="2414924" cy="571485"/>
            <a:chOff x="8050796" y="2255332"/>
            <a:chExt cx="2916836" cy="761979"/>
          </a:xfrm>
        </p:grpSpPr>
        <p:sp>
          <p:nvSpPr>
            <p:cNvPr id="43" name="Text Placeholder 14"/>
            <p:cNvSpPr txBox="1">
              <a:spLocks/>
            </p:cNvSpPr>
            <p:nvPr/>
          </p:nvSpPr>
          <p:spPr>
            <a:xfrm>
              <a:off x="8050796" y="2574113"/>
              <a:ext cx="2843467" cy="44319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None/>
              </a:pPr>
              <a:r>
                <a:rPr lang="en-GB" sz="1200" dirty="0">
                  <a:solidFill>
                    <a:schemeClr val="tx1">
                      <a:lumMod val="75000"/>
                      <a:lumOff val="25000"/>
                    </a:schemeClr>
                  </a:solidFill>
                </a:rPr>
                <a:t>PDF, </a:t>
              </a:r>
              <a:r>
                <a:rPr lang="en-GB" sz="1200" dirty="0" err="1">
                  <a:solidFill>
                    <a:schemeClr val="tx1">
                      <a:lumMod val="75000"/>
                      <a:lumOff val="25000"/>
                    </a:schemeClr>
                  </a:solidFill>
                </a:rPr>
                <a:t>OfficeX</a:t>
              </a:r>
              <a:r>
                <a:rPr lang="en-GB" sz="1200" dirty="0">
                  <a:solidFill>
                    <a:schemeClr val="tx1">
                      <a:lumMod val="75000"/>
                      <a:lumOff val="25000"/>
                    </a:schemeClr>
                  </a:solidFill>
                </a:rPr>
                <a:t> etc., Email, Browse, File Transfer, Chat &amp; Collaboration</a:t>
              </a:r>
              <a:endParaRPr lang="en-IN" sz="1200" dirty="0">
                <a:solidFill>
                  <a:schemeClr val="tx1">
                    <a:lumMod val="75000"/>
                    <a:lumOff val="25000"/>
                  </a:schemeClr>
                </a:solidFill>
              </a:endParaRPr>
            </a:p>
          </p:txBody>
        </p:sp>
        <p:sp>
          <p:nvSpPr>
            <p:cNvPr id="44" name="TextBox 43"/>
            <p:cNvSpPr txBox="1"/>
            <p:nvPr/>
          </p:nvSpPr>
          <p:spPr>
            <a:xfrm>
              <a:off x="8843734" y="2255332"/>
              <a:ext cx="2123898" cy="410369"/>
            </a:xfrm>
            <a:prstGeom prst="rect">
              <a:avLst/>
            </a:prstGeom>
            <a:noFill/>
          </p:spPr>
          <p:txBody>
            <a:bodyPr wrap="none" rtlCol="0">
              <a:spAutoFit/>
            </a:bodyPr>
            <a:lstStyle/>
            <a:p>
              <a:pPr algn="r"/>
              <a:r>
                <a:rPr lang="en-GB" sz="1400" b="1" dirty="0">
                  <a:solidFill>
                    <a:schemeClr val="tx1">
                      <a:lumMod val="75000"/>
                      <a:lumOff val="25000"/>
                    </a:schemeClr>
                  </a:solidFill>
                </a:rPr>
                <a:t>Business Information</a:t>
              </a:r>
            </a:p>
          </p:txBody>
        </p:sp>
      </p:grpSp>
      <p:sp>
        <p:nvSpPr>
          <p:cNvPr id="46" name="TextBox 45"/>
          <p:cNvSpPr txBox="1"/>
          <p:nvPr/>
        </p:nvSpPr>
        <p:spPr>
          <a:xfrm>
            <a:off x="7957052" y="1991657"/>
            <a:ext cx="2642869" cy="369332"/>
          </a:xfrm>
          <a:prstGeom prst="rect">
            <a:avLst/>
          </a:prstGeom>
          <a:noFill/>
        </p:spPr>
        <p:txBody>
          <a:bodyPr wrap="square" rtlCol="0">
            <a:spAutoFit/>
          </a:bodyPr>
          <a:lstStyle/>
          <a:p>
            <a:pPr algn="ctr"/>
            <a:r>
              <a:rPr lang="en-GB" sz="1800" b="1" dirty="0">
                <a:solidFill>
                  <a:srgbClr val="C00000"/>
                </a:solidFill>
              </a:rPr>
              <a:t>Content Threat Removal</a:t>
            </a:r>
          </a:p>
        </p:txBody>
      </p:sp>
      <p:sp>
        <p:nvSpPr>
          <p:cNvPr id="45" name="Text Placeholder 14"/>
          <p:cNvSpPr txBox="1">
            <a:spLocks/>
          </p:cNvSpPr>
          <p:nvPr/>
        </p:nvSpPr>
        <p:spPr>
          <a:xfrm rot="16200000">
            <a:off x="2828776" y="3759650"/>
            <a:ext cx="2354180" cy="2492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GB" sz="1800" dirty="0">
                <a:solidFill>
                  <a:schemeClr val="bg1"/>
                </a:solidFill>
                <a:latin typeface="+mj-lt"/>
              </a:rPr>
              <a:t>Steganography</a:t>
            </a:r>
            <a:endParaRPr lang="en-GB" sz="1200" dirty="0">
              <a:solidFill>
                <a:schemeClr val="bg1"/>
              </a:solidFill>
              <a:latin typeface="+mj-lt"/>
            </a:endParaRPr>
          </a:p>
        </p:txBody>
      </p:sp>
    </p:spTree>
    <p:extLst>
      <p:ext uri="{BB962C8B-B14F-4D97-AF65-F5344CB8AC3E}">
        <p14:creationId xmlns:p14="http://schemas.microsoft.com/office/powerpoint/2010/main" val="2209015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082" y="1179532"/>
            <a:ext cx="10430667" cy="890265"/>
          </a:xfrm>
        </p:spPr>
        <p:txBody>
          <a:bodyPr>
            <a:normAutofit fontScale="90000"/>
          </a:bodyPr>
          <a:lstStyle/>
          <a:p>
            <a:r>
              <a:rPr lang="en-US" dirty="0">
                <a:solidFill>
                  <a:schemeClr val="tx1"/>
                </a:solidFill>
              </a:rPr>
              <a:t>We have pioneered a technique that delivers full content transforms both inbound and outbound to simultaneously defeat </a:t>
            </a:r>
            <a:r>
              <a:rPr lang="en-US" b="1" dirty="0">
                <a:solidFill>
                  <a:schemeClr val="tx1"/>
                </a:solidFill>
              </a:rPr>
              <a:t>all</a:t>
            </a:r>
            <a:r>
              <a:rPr lang="en-US" dirty="0">
                <a:solidFill>
                  <a:schemeClr val="tx1"/>
                </a:solidFill>
              </a:rPr>
              <a:t> content threats</a:t>
            </a:r>
          </a:p>
        </p:txBody>
      </p:sp>
      <p:sp>
        <p:nvSpPr>
          <p:cNvPr id="3" name="TextBox 2"/>
          <p:cNvSpPr txBox="1"/>
          <p:nvPr/>
        </p:nvSpPr>
        <p:spPr>
          <a:xfrm>
            <a:off x="829743" y="3538154"/>
            <a:ext cx="9228660" cy="954107"/>
          </a:xfrm>
          <a:prstGeom prst="rect">
            <a:avLst/>
          </a:prstGeom>
          <a:noFill/>
        </p:spPr>
        <p:txBody>
          <a:bodyPr wrap="square" rtlCol="0">
            <a:spAutoFit/>
          </a:bodyPr>
          <a:lstStyle/>
          <a:p>
            <a:r>
              <a:rPr lang="en-US" sz="2800" dirty="0"/>
              <a:t>Our content threat removal platform </a:t>
            </a:r>
            <a:r>
              <a:rPr lang="en-US" sz="2800" b="1" dirty="0"/>
              <a:t>assumes all source data is bad</a:t>
            </a:r>
            <a:r>
              <a:rPr lang="en-US" sz="2800" dirty="0"/>
              <a:t> and </a:t>
            </a:r>
            <a:r>
              <a:rPr lang="en-US" sz="2800" b="1" dirty="0"/>
              <a:t>none </a:t>
            </a:r>
            <a:r>
              <a:rPr lang="en-US" sz="2800" dirty="0"/>
              <a:t>is allowed to cross the boundary.</a:t>
            </a:r>
          </a:p>
        </p:txBody>
      </p:sp>
      <p:cxnSp>
        <p:nvCxnSpPr>
          <p:cNvPr id="5" name="Straight Connector 4"/>
          <p:cNvCxnSpPr/>
          <p:nvPr/>
        </p:nvCxnSpPr>
        <p:spPr>
          <a:xfrm flipH="1">
            <a:off x="4256784" y="2166843"/>
            <a:ext cx="3935" cy="1203612"/>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1766444" y="5059879"/>
            <a:ext cx="7727512" cy="2"/>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024823" y="4441462"/>
            <a:ext cx="235528" cy="22657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H="1">
            <a:off x="3296370" y="2473474"/>
            <a:ext cx="965764" cy="927665"/>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124887" y="4554751"/>
            <a:ext cx="1860091" cy="505128"/>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56784" y="1982856"/>
            <a:ext cx="6324934" cy="1461939"/>
          </a:xfrm>
          <a:prstGeom prst="rect">
            <a:avLst/>
          </a:prstGeom>
          <a:noFill/>
        </p:spPr>
        <p:txBody>
          <a:bodyPr wrap="square" rtlCol="0">
            <a:spAutoFit/>
          </a:bodyPr>
          <a:lstStyle/>
          <a:p>
            <a:endParaRPr lang="en-US" sz="400" dirty="0"/>
          </a:p>
          <a:p>
            <a:pPr marL="285750" indent="-285750">
              <a:buFont typeface="Arial" charset="0"/>
              <a:buChar char="•"/>
            </a:pPr>
            <a:r>
              <a:rPr lang="en-US" sz="1700" dirty="0">
                <a:solidFill>
                  <a:schemeClr val="tx1">
                    <a:lumMod val="65000"/>
                    <a:lumOff val="35000"/>
                  </a:schemeClr>
                </a:solidFill>
              </a:rPr>
              <a:t>We future proof security because we don’t need to distinguish between good and bad data.</a:t>
            </a:r>
          </a:p>
          <a:p>
            <a:pPr marL="285750" indent="-285750">
              <a:buFont typeface="Arial" charset="0"/>
              <a:buChar char="•"/>
            </a:pPr>
            <a:r>
              <a:rPr lang="en-US" sz="1700" dirty="0">
                <a:solidFill>
                  <a:schemeClr val="tx1">
                    <a:lumMod val="65000"/>
                    <a:lumOff val="35000"/>
                  </a:schemeClr>
                </a:solidFill>
              </a:rPr>
              <a:t>Our high-speed hardware verifier has zero attack surface.</a:t>
            </a:r>
          </a:p>
          <a:p>
            <a:pPr marL="285750" indent="-285750">
              <a:buFont typeface="Arial" charset="0"/>
              <a:buChar char="•"/>
            </a:pPr>
            <a:r>
              <a:rPr lang="en-US" sz="1700" dirty="0">
                <a:solidFill>
                  <a:schemeClr val="tx1">
                    <a:lumMod val="65000"/>
                    <a:lumOff val="35000"/>
                  </a:schemeClr>
                </a:solidFill>
              </a:rPr>
              <a:t>Defeats Fileless, Stegware, and Next Gen Morphic content threats.</a:t>
            </a:r>
          </a:p>
          <a:p>
            <a:pPr marL="285750" indent="-285750">
              <a:buFont typeface="Arial" charset="0"/>
              <a:buChar char="•"/>
            </a:pPr>
            <a:r>
              <a:rPr lang="en-US" sz="1700" dirty="0">
                <a:solidFill>
                  <a:schemeClr val="tx1">
                    <a:lumMod val="65000"/>
                    <a:lumOff val="35000"/>
                  </a:schemeClr>
                </a:solidFill>
              </a:rPr>
              <a:t>The economics of cybersecurity have been changed forever.</a:t>
            </a:r>
          </a:p>
        </p:txBody>
      </p:sp>
      <p:sp>
        <p:nvSpPr>
          <p:cNvPr id="23" name="TextBox 22"/>
          <p:cNvSpPr txBox="1"/>
          <p:nvPr/>
        </p:nvSpPr>
        <p:spPr>
          <a:xfrm>
            <a:off x="1553498" y="5096411"/>
            <a:ext cx="8939522" cy="1985159"/>
          </a:xfrm>
          <a:prstGeom prst="rect">
            <a:avLst/>
          </a:prstGeom>
          <a:noFill/>
        </p:spPr>
        <p:txBody>
          <a:bodyPr wrap="square" rtlCol="0">
            <a:spAutoFit/>
          </a:bodyPr>
          <a:lstStyle/>
          <a:p>
            <a:pPr marL="285750" indent="-285750">
              <a:buFont typeface="Arial" charset="0"/>
              <a:buChar char="•"/>
            </a:pPr>
            <a:r>
              <a:rPr lang="en-US" sz="1700" dirty="0">
                <a:solidFill>
                  <a:schemeClr val="tx1">
                    <a:lumMod val="65000"/>
                    <a:lumOff val="35000"/>
                  </a:schemeClr>
                </a:solidFill>
              </a:rPr>
              <a:t>It works by extracting useful business information, discarding the source data, before constructing new clean data to carry the information to its destination.</a:t>
            </a:r>
          </a:p>
          <a:p>
            <a:pPr marL="285750" indent="-285750">
              <a:buFont typeface="Arial" charset="0"/>
              <a:buChar char="•"/>
            </a:pPr>
            <a:r>
              <a:rPr lang="en-US" sz="1700" dirty="0">
                <a:solidFill>
                  <a:schemeClr val="tx1">
                    <a:lumMod val="65000"/>
                    <a:lumOff val="35000"/>
                  </a:schemeClr>
                </a:solidFill>
              </a:rPr>
              <a:t>Content threat removal delivers native content transforms; we do not conduct partial content transforms like content disarm &amp; reconstruction as this approach is fundamentally flawed.</a:t>
            </a:r>
          </a:p>
          <a:p>
            <a:pPr marL="285750" indent="-285750">
              <a:buFont typeface="Arial" charset="0"/>
              <a:buChar char="•"/>
            </a:pPr>
            <a:r>
              <a:rPr lang="en-US" sz="1700" dirty="0">
                <a:solidFill>
                  <a:schemeClr val="tx1">
                    <a:lumMod val="65000"/>
                    <a:lumOff val="35000"/>
                  </a:schemeClr>
                </a:solidFill>
              </a:rPr>
              <a:t>We deliver full feature, pixel perfect documents - not facsimiles.</a:t>
            </a:r>
          </a:p>
          <a:p>
            <a:pPr marL="285750" indent="-285750">
              <a:buFont typeface="Arial" charset="0"/>
              <a:buChar char="•"/>
            </a:pPr>
            <a:r>
              <a:rPr lang="en-US" sz="1700" dirty="0">
                <a:solidFill>
                  <a:schemeClr val="tx1">
                    <a:lumMod val="65000"/>
                    <a:lumOff val="35000"/>
                  </a:schemeClr>
                </a:solidFill>
              </a:rPr>
              <a:t>CTR provides </a:t>
            </a:r>
            <a:r>
              <a:rPr lang="en-US" sz="1700" b="1" dirty="0">
                <a:solidFill>
                  <a:schemeClr val="tx1">
                    <a:lumMod val="65000"/>
                    <a:lumOff val="35000"/>
                  </a:schemeClr>
                </a:solidFill>
              </a:rPr>
              <a:t>digital purity</a:t>
            </a:r>
            <a:r>
              <a:rPr lang="en-US" sz="1700" dirty="0">
                <a:solidFill>
                  <a:schemeClr val="tx1">
                    <a:lumMod val="65000"/>
                    <a:lumOff val="35000"/>
                  </a:schemeClr>
                </a:solidFill>
              </a:rPr>
              <a:t>: data only carrying relevant business information.  Specifically, data not in any way dangerous, and data not carrying irrelevant information.</a:t>
            </a:r>
          </a:p>
          <a:p>
            <a:endParaRPr lang="en-US" sz="400" dirty="0"/>
          </a:p>
        </p:txBody>
      </p:sp>
      <p:sp>
        <p:nvSpPr>
          <p:cNvPr id="4" name="Rectangle 3"/>
          <p:cNvSpPr/>
          <p:nvPr/>
        </p:nvSpPr>
        <p:spPr>
          <a:xfrm>
            <a:off x="347281" y="337483"/>
            <a:ext cx="8383764" cy="523220"/>
          </a:xfrm>
          <a:prstGeom prst="rect">
            <a:avLst/>
          </a:prstGeom>
        </p:spPr>
        <p:txBody>
          <a:bodyPr wrap="square">
            <a:spAutoFit/>
          </a:bodyPr>
          <a:lstStyle/>
          <a:p>
            <a:r>
              <a:rPr lang="en-GB" sz="2700" dirty="0">
                <a:solidFill>
                  <a:schemeClr val="tx1">
                    <a:lumMod val="65000"/>
                    <a:lumOff val="35000"/>
                  </a:schemeClr>
                </a:solidFill>
              </a:rPr>
              <a:t>Moving cybersecurity beyond detection</a:t>
            </a:r>
            <a:endParaRPr lang="en-US" sz="2700" dirty="0">
              <a:solidFill>
                <a:schemeClr val="tx1">
                  <a:lumMod val="65000"/>
                  <a:lumOff val="35000"/>
                </a:schemeClr>
              </a:solidFill>
            </a:endParaRPr>
          </a:p>
        </p:txBody>
      </p:sp>
      <p:sp>
        <p:nvSpPr>
          <p:cNvPr id="22" name="Oval 21"/>
          <p:cNvSpPr/>
          <p:nvPr/>
        </p:nvSpPr>
        <p:spPr>
          <a:xfrm>
            <a:off x="3103088" y="3363375"/>
            <a:ext cx="235528" cy="22657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92228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sz="half" idx="4294967295"/>
          </p:nvPr>
        </p:nvSpPr>
        <p:spPr>
          <a:xfrm>
            <a:off x="427538" y="3373809"/>
            <a:ext cx="4969056" cy="1736103"/>
          </a:xfrm>
        </p:spPr>
        <p:txBody>
          <a:bodyPr>
            <a:normAutofit lnSpcReduction="10000"/>
          </a:bodyPr>
          <a:lstStyle/>
          <a:p>
            <a:pPr lvl="1" algn="ctr">
              <a:buFont typeface="Arial" charset="0"/>
              <a:buNone/>
            </a:pPr>
            <a:r>
              <a:rPr lang="en-GB" sz="1900" dirty="0"/>
              <a:t>Deep Secure Limited</a:t>
            </a:r>
          </a:p>
          <a:p>
            <a:pPr lvl="1" algn="ctr">
              <a:buFont typeface="Arial" charset="0"/>
              <a:buNone/>
            </a:pPr>
            <a:r>
              <a:rPr lang="en-GB" sz="1900" dirty="0"/>
              <a:t>1 Nimrod House, Sandy’s Road</a:t>
            </a:r>
          </a:p>
          <a:p>
            <a:pPr lvl="1" algn="ctr">
              <a:buFont typeface="Arial" charset="0"/>
              <a:buNone/>
            </a:pPr>
            <a:r>
              <a:rPr lang="en-GB" sz="1900" dirty="0"/>
              <a:t>Malvern, Worcestershire, WR14 1JJ</a:t>
            </a:r>
          </a:p>
          <a:p>
            <a:pPr lvl="1" algn="ctr">
              <a:buFont typeface="Arial" charset="0"/>
              <a:buNone/>
            </a:pPr>
            <a:r>
              <a:rPr lang="en-GB" sz="1900" dirty="0"/>
              <a:t>United Kingdom</a:t>
            </a:r>
          </a:p>
          <a:p>
            <a:pPr lvl="1" algn="ctr">
              <a:buFont typeface="Arial" charset="0"/>
              <a:buNone/>
            </a:pPr>
            <a:endParaRPr lang="en-GB" sz="1900" dirty="0"/>
          </a:p>
          <a:p>
            <a:pPr lvl="1" algn="ctr">
              <a:buFont typeface="Arial" charset="0"/>
              <a:buNone/>
            </a:pPr>
            <a:endParaRPr lang="en-GB" sz="1900" dirty="0"/>
          </a:p>
          <a:p>
            <a:pPr lvl="1" algn="ctr">
              <a:buFont typeface="Arial" charset="0"/>
              <a:buNone/>
            </a:pPr>
            <a:endParaRPr lang="en-GB" sz="1900" dirty="0"/>
          </a:p>
          <a:p>
            <a:pPr lvl="1" algn="ctr">
              <a:buFont typeface="Arial" charset="0"/>
              <a:buNone/>
            </a:pPr>
            <a:endParaRPr lang="en-GB" sz="1900" dirty="0"/>
          </a:p>
        </p:txBody>
      </p:sp>
      <p:sp>
        <p:nvSpPr>
          <p:cNvPr id="3" name="Rectangle 2"/>
          <p:cNvSpPr/>
          <p:nvPr/>
        </p:nvSpPr>
        <p:spPr>
          <a:xfrm>
            <a:off x="7604572" y="219919"/>
            <a:ext cx="2974694" cy="682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52649" y="1756084"/>
            <a:ext cx="4005358" cy="664335"/>
          </a:xfrm>
          <a:prstGeom prst="rect">
            <a:avLst/>
          </a:prstGeom>
        </p:spPr>
      </p:pic>
      <p:sp>
        <p:nvSpPr>
          <p:cNvPr id="5" name="Rectangle 3"/>
          <p:cNvSpPr txBox="1">
            <a:spLocks noChangeArrowheads="1"/>
          </p:cNvSpPr>
          <p:nvPr/>
        </p:nvSpPr>
        <p:spPr>
          <a:xfrm>
            <a:off x="4973479" y="3373809"/>
            <a:ext cx="4969056" cy="1793253"/>
          </a:xfrm>
          <a:prstGeom prst="rect">
            <a:avLst/>
          </a:prstGeom>
        </p:spPr>
        <p:txBody>
          <a:bodyPr vert="horz" lIns="104050" tIns="52025" rIns="104050" bIns="52025" rtlCol="0">
            <a:normAutofit/>
          </a:bodyPr>
          <a:lstStyle>
            <a:lvl1pPr marL="390179" indent="-390179" algn="l" defTabSz="1040483" rtl="0" eaLnBrk="1" latinLnBrk="0" hangingPunct="1">
              <a:lnSpc>
                <a:spcPct val="100000"/>
              </a:lnSpc>
              <a:spcBef>
                <a:spcPct val="20000"/>
              </a:spcBef>
              <a:spcAft>
                <a:spcPts val="600"/>
              </a:spcAft>
              <a:buClr>
                <a:srgbClr val="C00000"/>
              </a:buClr>
              <a:buFont typeface="Arial" charset="0"/>
              <a:buChar char="•"/>
              <a:defRPr lang="en-US" sz="2100" kern="1200" dirty="0" smtClean="0">
                <a:solidFill>
                  <a:schemeClr val="tx1">
                    <a:lumMod val="65000"/>
                    <a:lumOff val="35000"/>
                  </a:schemeClr>
                </a:solidFill>
                <a:latin typeface="+mn-lt"/>
                <a:ea typeface="+mn-ea"/>
                <a:cs typeface="+mn-cs"/>
              </a:defRPr>
            </a:lvl1pPr>
            <a:lvl2pPr marL="845391" indent="-325157" algn="l" defTabSz="1040483" rtl="0" eaLnBrk="1" latinLnBrk="0" hangingPunct="1">
              <a:lnSpc>
                <a:spcPct val="100000"/>
              </a:lnSpc>
              <a:spcBef>
                <a:spcPct val="20000"/>
              </a:spcBef>
              <a:spcAft>
                <a:spcPts val="600"/>
              </a:spcAft>
              <a:buClr>
                <a:srgbClr val="C00000"/>
              </a:buClr>
              <a:buFont typeface="Arial" pitchFamily="34" charset="0"/>
              <a:buChar char="–"/>
              <a:defRPr sz="1600" kern="1200">
                <a:solidFill>
                  <a:schemeClr val="tx1">
                    <a:lumMod val="65000"/>
                    <a:lumOff val="35000"/>
                  </a:schemeClr>
                </a:solidFill>
                <a:latin typeface="+mn-lt"/>
                <a:ea typeface="+mn-ea"/>
                <a:cs typeface="+mn-cs"/>
              </a:defRPr>
            </a:lvl2pPr>
            <a:lvl3pPr marL="1300603" indent="-260120" algn="l" defTabSz="1040483" rtl="0" eaLnBrk="1" latinLnBrk="0" hangingPunct="1">
              <a:lnSpc>
                <a:spcPct val="100000"/>
              </a:lnSpc>
              <a:spcBef>
                <a:spcPct val="20000"/>
              </a:spcBef>
              <a:spcAft>
                <a:spcPts val="600"/>
              </a:spcAft>
              <a:buClr>
                <a:srgbClr val="C00000"/>
              </a:buClr>
              <a:buFont typeface="Arial" pitchFamily="34" charset="0"/>
              <a:buChar char="•"/>
              <a:defRPr sz="1400" kern="1200">
                <a:solidFill>
                  <a:schemeClr val="tx1">
                    <a:lumMod val="65000"/>
                    <a:lumOff val="35000"/>
                  </a:schemeClr>
                </a:solidFill>
                <a:latin typeface="+mn-lt"/>
                <a:ea typeface="+mn-ea"/>
                <a:cs typeface="+mn-cs"/>
              </a:defRPr>
            </a:lvl3pPr>
            <a:lvl4pPr marL="1820845" indent="-260120" algn="l" defTabSz="1040483" rtl="0" eaLnBrk="1" latinLnBrk="0" hangingPunct="1">
              <a:lnSpc>
                <a:spcPct val="100000"/>
              </a:lnSpc>
              <a:spcBef>
                <a:spcPct val="20000"/>
              </a:spcBef>
              <a:spcAft>
                <a:spcPts val="600"/>
              </a:spcAft>
              <a:buClr>
                <a:srgbClr val="C00000"/>
              </a:buClr>
              <a:buFont typeface="Arial" pitchFamily="34" charset="0"/>
              <a:buChar char="–"/>
              <a:defRPr sz="1400" kern="1200">
                <a:solidFill>
                  <a:schemeClr val="tx1">
                    <a:lumMod val="65000"/>
                    <a:lumOff val="35000"/>
                  </a:schemeClr>
                </a:solidFill>
                <a:latin typeface="+mn-lt"/>
                <a:ea typeface="+mn-ea"/>
                <a:cs typeface="+mn-cs"/>
              </a:defRPr>
            </a:lvl4pPr>
            <a:lvl5pPr marL="2341088" indent="-260120" algn="l" defTabSz="1040483" rtl="0" eaLnBrk="1" latinLnBrk="0" hangingPunct="1">
              <a:lnSpc>
                <a:spcPct val="100000"/>
              </a:lnSpc>
              <a:spcBef>
                <a:spcPct val="20000"/>
              </a:spcBef>
              <a:spcAft>
                <a:spcPts val="600"/>
              </a:spcAft>
              <a:buClr>
                <a:srgbClr val="C00000"/>
              </a:buClr>
              <a:buFont typeface="Arial" pitchFamily="34" charset="0"/>
              <a:buChar char="»"/>
              <a:defRPr sz="1400" kern="1200">
                <a:solidFill>
                  <a:schemeClr val="tx1">
                    <a:lumMod val="65000"/>
                    <a:lumOff val="35000"/>
                  </a:schemeClr>
                </a:solidFill>
                <a:latin typeface="+mn-lt"/>
                <a:ea typeface="+mn-ea"/>
                <a:cs typeface="+mn-cs"/>
              </a:defRPr>
            </a:lvl5pPr>
            <a:lvl6pPr marL="2861327" indent="-260120" algn="l" defTabSz="1040483"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1568" indent="-260120" algn="l" defTabSz="1040483"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01810" indent="-260120" algn="l" defTabSz="1040483"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22051" indent="-260120" algn="l" defTabSz="104048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lvl="1" algn="ctr">
              <a:lnSpc>
                <a:spcPct val="90000"/>
              </a:lnSpc>
              <a:buFont typeface="Arial" charset="0"/>
              <a:buNone/>
            </a:pPr>
            <a:r>
              <a:rPr lang="en-GB" sz="1900" dirty="0"/>
              <a:t>Deep Secure Limited</a:t>
            </a:r>
          </a:p>
          <a:p>
            <a:pPr lvl="1" algn="ctr">
              <a:lnSpc>
                <a:spcPct val="90000"/>
              </a:lnSpc>
              <a:buFont typeface="Arial" charset="0"/>
              <a:buNone/>
            </a:pPr>
            <a:r>
              <a:rPr lang="en-US" sz="1900" dirty="0"/>
              <a:t>131 Finsbury Pavement, </a:t>
            </a:r>
          </a:p>
          <a:p>
            <a:pPr lvl="1" algn="ctr">
              <a:lnSpc>
                <a:spcPct val="90000"/>
              </a:lnSpc>
              <a:buFont typeface="Arial" charset="0"/>
              <a:buNone/>
            </a:pPr>
            <a:r>
              <a:rPr lang="en-US" sz="1900" dirty="0"/>
              <a:t>London, EC2A 1NT</a:t>
            </a:r>
            <a:endParaRPr lang="en-GB" sz="1900" dirty="0"/>
          </a:p>
          <a:p>
            <a:pPr lvl="1" algn="ctr">
              <a:lnSpc>
                <a:spcPct val="90000"/>
              </a:lnSpc>
              <a:buFont typeface="Arial" charset="0"/>
              <a:buNone/>
            </a:pPr>
            <a:r>
              <a:rPr lang="en-GB" sz="1900" dirty="0"/>
              <a:t>United Kingdom</a:t>
            </a:r>
          </a:p>
          <a:p>
            <a:pPr lvl="1" algn="ctr">
              <a:buFont typeface="Arial" charset="0"/>
              <a:buNone/>
            </a:pPr>
            <a:endParaRPr lang="en-GB" sz="1900" dirty="0"/>
          </a:p>
          <a:p>
            <a:pPr lvl="1" algn="ctr">
              <a:buFont typeface="Arial" charset="0"/>
              <a:buNone/>
            </a:pPr>
            <a:endParaRPr lang="en-GB" sz="1900" dirty="0"/>
          </a:p>
          <a:p>
            <a:pPr lvl="1" algn="ctr">
              <a:buFont typeface="Arial" charset="0"/>
              <a:buNone/>
            </a:pPr>
            <a:endParaRPr lang="en-GB" sz="1900" dirty="0"/>
          </a:p>
          <a:p>
            <a:pPr lvl="1" algn="ctr">
              <a:buFont typeface="Arial" charset="0"/>
              <a:buNone/>
            </a:pPr>
            <a:endParaRPr lang="en-GB" sz="1900" dirty="0"/>
          </a:p>
        </p:txBody>
      </p:sp>
      <p:sp>
        <p:nvSpPr>
          <p:cNvPr id="2" name="TextBox 1"/>
          <p:cNvSpPr txBox="1"/>
          <p:nvPr/>
        </p:nvSpPr>
        <p:spPr>
          <a:xfrm>
            <a:off x="4162666" y="5724814"/>
            <a:ext cx="2585323" cy="723275"/>
          </a:xfrm>
          <a:prstGeom prst="rect">
            <a:avLst/>
          </a:prstGeom>
          <a:noFill/>
        </p:spPr>
        <p:txBody>
          <a:bodyPr wrap="none" rtlCol="0">
            <a:spAutoFit/>
          </a:bodyPr>
          <a:lstStyle/>
          <a:p>
            <a:r>
              <a:rPr lang="en-GB" sz="2000" dirty="0">
                <a:solidFill>
                  <a:schemeClr val="bg1">
                    <a:lumMod val="50000"/>
                  </a:schemeClr>
                </a:solidFill>
              </a:rPr>
              <a:t>www.deep-secure.com</a:t>
            </a:r>
          </a:p>
          <a:p>
            <a:endParaRPr lang="en-GB" dirty="0"/>
          </a:p>
        </p:txBody>
      </p:sp>
    </p:spTree>
    <p:extLst>
      <p:ext uri="{BB962C8B-B14F-4D97-AF65-F5344CB8AC3E}">
        <p14:creationId xmlns:p14="http://schemas.microsoft.com/office/powerpoint/2010/main" val="18015815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Deep-Secur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133536</TotalTime>
  <Words>1304</Words>
  <Application>Microsoft Office PowerPoint</Application>
  <PresentationFormat>Custom</PresentationFormat>
  <Paragraphs>127</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ＭＳ Ｐゴシック</vt:lpstr>
      <vt:lpstr>Arial</vt:lpstr>
      <vt:lpstr>Calibri</vt:lpstr>
      <vt:lpstr>Copperplate</vt:lpstr>
      <vt:lpstr>Mangal</vt:lpstr>
      <vt:lpstr>Montserrat</vt:lpstr>
      <vt:lpstr>Deep-Secure Template</vt:lpstr>
      <vt:lpstr>PowerPoint Presentation</vt:lpstr>
      <vt:lpstr>Overview</vt:lpstr>
      <vt:lpstr>Beyond detection – a race to digital purity</vt:lpstr>
      <vt:lpstr>Content Transform approaches</vt:lpstr>
      <vt:lpstr>Content Transforms through Information Extraction</vt:lpstr>
      <vt:lpstr>Extensive use cases</vt:lpstr>
      <vt:lpstr>We have pioneered a technique that delivers full content transforms both inbound and outbound to simultaneously defeat all content threats</vt:lpstr>
      <vt:lpstr>PowerPoint Presentation</vt:lpstr>
    </vt:vector>
  </TitlesOfParts>
  <Company>Hewlett-Packard Company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Corporate Slide deck</dc:subject>
  <dc:creator>Colin Nash</dc:creator>
  <dc:description>Corporate Deck as at August 2013</dc:description>
  <cp:lastModifiedBy>Tony</cp:lastModifiedBy>
  <cp:revision>1992</cp:revision>
  <cp:lastPrinted>2018-04-02T13:29:10Z</cp:lastPrinted>
  <dcterms:created xsi:type="dcterms:W3CDTF">2011-09-23T14:30:46Z</dcterms:created>
  <dcterms:modified xsi:type="dcterms:W3CDTF">2018-10-01T15:33:05Z</dcterms:modified>
</cp:coreProperties>
</file>